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2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1" r:id="rId14"/>
    <p:sldId id="270" r:id="rId15"/>
    <p:sldId id="272" r:id="rId16"/>
    <p:sldId id="273" r:id="rId17"/>
    <p:sldId id="274" r:id="rId18"/>
    <p:sldId id="297" r:id="rId19"/>
    <p:sldId id="298" r:id="rId20"/>
    <p:sldId id="299" r:id="rId21"/>
    <p:sldId id="300" r:id="rId22"/>
    <p:sldId id="275" r:id="rId23"/>
    <p:sldId id="277" r:id="rId24"/>
    <p:sldId id="278" r:id="rId25"/>
    <p:sldId id="291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2" r:id="rId39"/>
    <p:sldId id="293" r:id="rId40"/>
    <p:sldId id="294" r:id="rId41"/>
    <p:sldId id="295" r:id="rId42"/>
    <p:sldId id="296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95C45-9613-46D8-9600-3A86E4B24CCB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4167F-8504-4AF8-BAB4-4E11A5D262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349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114072-6A0F-45D2-A835-FA610CF738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C6709EC-E93C-4A26-9E00-575149B9F9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5706AB-2251-4B49-93E7-3CEF61A94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C7D825-DC4B-44ED-930C-E738F676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BBB76A-AF57-4FD8-ADD9-148A59A91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22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0351E-8991-46BA-9722-C39D9B736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9D402B-3324-4397-BF9E-1F9B833E66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FEE28-6256-4F1E-A3E7-FE32026CE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103284-6191-44D0-B2EE-1AB0CF18B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87414D-2B66-4F27-81DB-CF4F3597B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0250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C4828FE-10F6-4A9D-A49F-8FEE0919AA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6186CEA-50E0-4B8D-BA45-87562524CA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14662-7394-46F7-A0DC-2C766542B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1E74DA-B756-441F-AE89-A6ED3DC0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4C1970-8E54-4D00-9BC2-44E7C520B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76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0A1A9F-F381-4B7A-954D-03CB8A74C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AF659E-6176-4E82-9284-BC5ACA180B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3A29EEB-47A7-4334-A858-7A75B003E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D308ED-C3DE-49C2-81AC-FA20FC6FF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78EFF6-F6F6-49C5-B08C-9818C9B3A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324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1513E43-398F-4390-B0E1-14063EE53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2479FC-297A-44B4-9241-30410E6FC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B4FB16-8353-44FB-869F-3E58ECC4D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5D9A79-1337-4EA9-BA4B-DB89E9070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B5B82F-BC40-4B08-8168-B8B074D83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92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92B2D9-0B0C-494C-9CB1-E95B5E93D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904F7E-E79A-4948-9435-61BA59A318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55C4FA0-3539-4173-948C-F1F5D7EDA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43D380E-32BF-4603-B7A9-557E9A79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360308-D1EB-47FB-B3E9-2529D7B4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70677A0-BF44-4A36-AE58-527C5606B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6149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99507-F1FE-4E65-BF6D-765048D06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1E4A928-EE6C-4DF8-A713-8D187E128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8271B2-0807-4552-BADD-EE3940F1F4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CC1FE13-B340-48E2-AFC6-4A4F7AF5BA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006D8DB-6AD9-4B8A-8F22-87B66C6C4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563DAC8-28EE-435F-B147-485FF9C23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B980F2-7C4F-4176-8B61-F549E4FC9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B082BAD-7D19-47CA-99F2-0BBB120CB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881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F964D5-03E8-48C9-B3EA-4B4590957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DBCB01-8BA7-434E-9694-16B37DCD3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EBB11E-3684-4242-A994-00A11C67D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364ABB-4F91-4341-B5F2-BFE1C912A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83938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5C4C49E-B5B9-49CE-9551-3CD68FB7A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7AF6893-6CC8-4FFD-BD90-C28C53DDF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F26A07F-3C58-473E-B897-C3BFE168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243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2D920-54BB-463C-82AD-F0B101D25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0C92F5-74FA-4BE0-B3B9-C7310E9FC2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041D6A-5930-45E5-AC8C-4C2239E3F0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EEA462-7150-40CF-AA12-492BAD0E9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A87D5BB-9B2E-44C8-9A54-FAC4DED0E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852321E-8341-456E-859A-4BEC9130C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5126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C72DB-5986-42B4-84D0-E018318B8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AC14B6E-FC57-4F1D-97D4-108EEA9606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2E9E637-2DFD-45D0-88BA-62B925FCB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92C7C6-B00D-4319-BFBC-B8C15089D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4317D2-33A6-4F15-92BD-09E792CC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52EC7E-0168-475E-88C7-79B9FD79E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513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79405-C148-4333-A8CA-A4CB3F136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19CFF33-B8DB-482A-ACEF-3F6EBCEBD2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9523EC-3F87-4F39-BA46-66C58367A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DD0D27-2849-4847-9B91-7726DD996B15}" type="datetimeFigureOut">
              <a:rPr lang="ru-RU" smtClean="0"/>
              <a:t>11.02.2021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7EFBDF-F407-411D-806A-36F62ECB35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5FBBE6-001E-44B4-A165-AF0F039493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E66B3-3803-43A4-8FC8-873ACF4DEC2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38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35.jpg"/><Relationship Id="rId7" Type="http://schemas.openxmlformats.org/officeDocument/2006/relationships/image" Target="../media/image39.jpg"/><Relationship Id="rId12" Type="http://schemas.openxmlformats.org/officeDocument/2006/relationships/image" Target="../media/image44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11" Type="http://schemas.openxmlformats.org/officeDocument/2006/relationships/image" Target="../media/image43.jpg"/><Relationship Id="rId5" Type="http://schemas.openxmlformats.org/officeDocument/2006/relationships/image" Target="../media/image37.jpg"/><Relationship Id="rId10" Type="http://schemas.openxmlformats.org/officeDocument/2006/relationships/image" Target="../media/image42.jpg"/><Relationship Id="rId4" Type="http://schemas.openxmlformats.org/officeDocument/2006/relationships/image" Target="../media/image36.jpg"/><Relationship Id="rId9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-nuclear.org/information-library/nuclear-fuel-cycle/mining-of-uranium/world-uranium-mining-production.aspx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enburg-gov.ru/Info/OrbRegion/" TargetMode="Externa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://ez.chita.ru/encycl/concepts/?id=2112" TargetMode="External"/><Relationship Id="rId4" Type="http://schemas.openxmlformats.org/officeDocument/2006/relationships/hyperlink" Target="https://nbcrs.org/regions/zabaykalskiy-kray/obshchie-svedeniya-o-regione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1983B730-912D-40AA-912C-6188A1F02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35385" y="1041400"/>
            <a:ext cx="9144000" cy="2387600"/>
          </a:xfrm>
        </p:spPr>
        <p:txBody>
          <a:bodyPr/>
          <a:lstStyle/>
          <a:p>
            <a:pPr algn="r"/>
            <a:r>
              <a:rPr lang="ru-RU" dirty="0"/>
              <a:t>Разбор заданий</a:t>
            </a:r>
            <a:br>
              <a:rPr lang="ru-RU" dirty="0"/>
            </a:br>
            <a:r>
              <a:rPr lang="ru-RU" dirty="0"/>
              <a:t>регионального этапа</a:t>
            </a:r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15857FCA-9220-40DF-9369-3864731AD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1201" y="3734899"/>
            <a:ext cx="5103446" cy="1655762"/>
          </a:xfrm>
        </p:spPr>
        <p:txBody>
          <a:bodyPr/>
          <a:lstStyle/>
          <a:p>
            <a:pPr algn="l"/>
            <a:r>
              <a:rPr lang="ru-RU" dirty="0"/>
              <a:t>Всероссийская олимпиада школьников по географии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235A71-AA02-4170-ADCA-7F751E029EE1}"/>
              </a:ext>
            </a:extLst>
          </p:cNvPr>
          <p:cNvSpPr txBox="1"/>
          <p:nvPr/>
        </p:nvSpPr>
        <p:spPr>
          <a:xfrm>
            <a:off x="85969" y="6334780"/>
            <a:ext cx="307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© Центральная предметно-               методическая комиссия по географии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73EFA5-126E-4E03-A924-7F278DE19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770" y="468001"/>
            <a:ext cx="2911231" cy="114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16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646749D7-9EAF-4A10-A9EC-0712839057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31169"/>
              </p:ext>
            </p:extLst>
          </p:nvPr>
        </p:nvGraphicFramePr>
        <p:xfrm>
          <a:off x="945662" y="321082"/>
          <a:ext cx="10527323" cy="5455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306276">
                  <a:extLst>
                    <a:ext uri="{9D8B030D-6E8A-4147-A177-3AD203B41FA5}">
                      <a16:colId xmlns:a16="http://schemas.microsoft.com/office/drawing/2014/main" val="1633326582"/>
                    </a:ext>
                  </a:extLst>
                </a:gridCol>
                <a:gridCol w="5142524">
                  <a:extLst>
                    <a:ext uri="{9D8B030D-6E8A-4147-A177-3AD203B41FA5}">
                      <a16:colId xmlns:a16="http://schemas.microsoft.com/office/drawing/2014/main" val="224764902"/>
                    </a:ext>
                  </a:extLst>
                </a:gridCol>
                <a:gridCol w="1078523">
                  <a:extLst>
                    <a:ext uri="{9D8B030D-6E8A-4147-A177-3AD203B41FA5}">
                      <a16:colId xmlns:a16="http://schemas.microsoft.com/office/drawing/2014/main" val="20869198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 диаспорой №1 связано формирование в городах по всему миру этнических анклавов. Один из самых крупных и известных сложился в Сан-Франциско в XIX веке, а его англоязычное название стало нарицательным. Как он называется?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Чайна-</a:t>
                      </a:r>
                      <a:r>
                        <a:rPr lang="ru-RU" sz="1400" b="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таун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7310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Наибольшее число представителей диаспоры №2 среди европейских стран проживает в Великобритании. С чем это связано?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Это связано исторически с существованием Британской империи (примечание: Индия была колонией Великобритании)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балл</a:t>
                      </a:r>
                    </a:p>
                    <a:p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805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оценках численности диаспор №2 и №3 допускается больше всего неточностей. Почему?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индекса </a:t>
                      </a:r>
                      <a:r>
                        <a:rPr lang="en-US" sz="140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можно считать выходцев относительно численности населения страны исхода, а можно – относительно численности определенного народа, проживающего в стране исхода. Получающиеся значения могут разниться из-за многонациональности стран №2 (Индии) и №3 (России)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 балла</a:t>
                      </a:r>
                    </a:p>
                    <a:p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3229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Численность диаспор №3, №5 и №6 резко увеличилась в 1991 году. В результате какого исторического события это произошло?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Распад СССР (примечание: в результате этого события русские, украинцы и армяне до этого проживавшие в одном государстве оказались разделены государственными границами)</a:t>
                      </a:r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 балла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884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диаспоры №7 индекс </a:t>
                      </a:r>
                      <a:r>
                        <a:rPr lang="en-US" sz="1400" b="0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невозможно было вычислить до 1948 г. Почему? 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существовало Израиля (еврейского государства) (примечание: независимость провозглашена в 1948 году)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8617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Для диаспоры №10 вычислить индекс </a:t>
                      </a:r>
                      <a:r>
                        <a:rPr lang="en-US" sz="1400" b="0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невозможно. Почему?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Нет государства цыган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945397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0B6A345-8578-4903-BA08-D27D3FB5B8B1}"/>
              </a:ext>
            </a:extLst>
          </p:cNvPr>
          <p:cNvSpPr txBox="1"/>
          <p:nvPr/>
        </p:nvSpPr>
        <p:spPr>
          <a:xfrm>
            <a:off x="62660" y="6135819"/>
            <a:ext cx="211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Итого – максимум 15 баллов</a:t>
            </a:r>
          </a:p>
        </p:txBody>
      </p:sp>
    </p:spTree>
    <p:extLst>
      <p:ext uri="{BB962C8B-B14F-4D97-AF65-F5344CB8AC3E}">
        <p14:creationId xmlns:p14="http://schemas.microsoft.com/office/powerpoint/2010/main" val="37610512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65DDF6-6349-40CA-A89D-46FD21525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4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EE583850-B28F-46DD-BDD0-CA1E11B64F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282" t="17364" r="51592" b="60054"/>
          <a:stretch/>
        </p:blipFill>
        <p:spPr>
          <a:xfrm>
            <a:off x="445477" y="2555635"/>
            <a:ext cx="5541107" cy="2164862"/>
          </a:xfrm>
          <a:ln>
            <a:solidFill>
              <a:schemeClr val="tx1"/>
            </a:solidFill>
          </a:ln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8CB5D969-2FDA-43AC-B30F-92E5A4A8D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82" t="41114" r="51592" b="37390"/>
          <a:stretch/>
        </p:blipFill>
        <p:spPr>
          <a:xfrm>
            <a:off x="6041292" y="2555634"/>
            <a:ext cx="5541107" cy="21648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99A46D-046B-4952-9BC7-30F1BA5F9777}"/>
              </a:ext>
            </a:extLst>
          </p:cNvPr>
          <p:cNvSpPr txBox="1"/>
          <p:nvPr/>
        </p:nvSpPr>
        <p:spPr>
          <a:xfrm>
            <a:off x="494323" y="1361446"/>
            <a:ext cx="11203353" cy="1100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Отраслевая структура экспорта отдельных регионов.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Каким регионам из списка соответствуют таблицы </a:t>
            </a: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</a:t>
            </a:r>
            <a:r>
              <a:rPr lang="en-GB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Учтите, что из-за особенностей сбора информации экспорт зачастую регистрируется не в регионе размещения компании-производителя, а в регионе, откуда продукция была вывезена за рубеж.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Регионы: Амурская область, Забайкальский край, Иркутская область, Карелия, Липецкая область, Пермский край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BD2371-3FC7-416B-8542-BD60D80C920C}"/>
              </a:ext>
            </a:extLst>
          </p:cNvPr>
          <p:cNvSpPr txBox="1"/>
          <p:nvPr/>
        </p:nvSpPr>
        <p:spPr>
          <a:xfrm>
            <a:off x="445477" y="4720496"/>
            <a:ext cx="111369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Иркутская область      Пермский край             Забайкальский край    Липецкая область        Карелия                         Амурская область</a:t>
            </a:r>
            <a:endParaRPr lang="ru-RU" sz="1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C269C8-9255-4F21-95EC-1E082B311282}"/>
              </a:ext>
            </a:extLst>
          </p:cNvPr>
          <p:cNvSpPr txBox="1"/>
          <p:nvPr/>
        </p:nvSpPr>
        <p:spPr>
          <a:xfrm>
            <a:off x="9300308" y="5322277"/>
            <a:ext cx="2625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Всего 6 баллов</a:t>
            </a:r>
          </a:p>
        </p:txBody>
      </p:sp>
    </p:spTree>
    <p:extLst>
      <p:ext uri="{BB962C8B-B14F-4D97-AF65-F5344CB8AC3E}">
        <p14:creationId xmlns:p14="http://schemas.microsoft.com/office/powerpoint/2010/main" val="979857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7E7A7D-7550-437C-8A68-9FDBBD4FCE95}"/>
              </a:ext>
            </a:extLst>
          </p:cNvPr>
          <p:cNvSpPr txBox="1"/>
          <p:nvPr/>
        </p:nvSpPr>
        <p:spPr>
          <a:xfrm>
            <a:off x="468923" y="1169130"/>
            <a:ext cx="11410462" cy="149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Территориальная структура экспорта России. 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Укажите в таблицах, какие регионы из списка лидируют по объёмам экспорта каждой из представленных ниже товарных категорий.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Регионы: Калининградская область, Кемеровская область, Новгородская область, Новосибирская область, Оренбургская область, Республика Бурятия, Республика Татарстан, Самарская область, Санкт-Петербург, Свердловская область</a:t>
            </a:r>
          </a:p>
          <a:p>
            <a:endParaRPr lang="ru-RU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01B958E-481F-4BB2-89E6-91092BE27F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417323"/>
              </p:ext>
            </p:extLst>
          </p:nvPr>
        </p:nvGraphicFramePr>
        <p:xfrm>
          <a:off x="312615" y="2665694"/>
          <a:ext cx="5314462" cy="249193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51907">
                  <a:extLst>
                    <a:ext uri="{9D8B030D-6E8A-4147-A177-3AD203B41FA5}">
                      <a16:colId xmlns:a16="http://schemas.microsoft.com/office/drawing/2014/main" val="1513771003"/>
                    </a:ext>
                  </a:extLst>
                </a:gridCol>
                <a:gridCol w="2134124">
                  <a:extLst>
                    <a:ext uri="{9D8B030D-6E8A-4147-A177-3AD203B41FA5}">
                      <a16:colId xmlns:a16="http://schemas.microsoft.com/office/drawing/2014/main" val="4002796815"/>
                    </a:ext>
                  </a:extLst>
                </a:gridCol>
                <a:gridCol w="828431">
                  <a:extLst>
                    <a:ext uri="{9D8B030D-6E8A-4147-A177-3AD203B41FA5}">
                      <a16:colId xmlns:a16="http://schemas.microsoft.com/office/drawing/2014/main" val="3266896717"/>
                    </a:ext>
                  </a:extLst>
                </a:gridCol>
              </a:tblGrid>
              <a:tr h="3815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Товарная категория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Регион-лидер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617902"/>
                  </a:ext>
                </a:extLst>
              </a:tr>
              <a:tr h="3815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Азотные удобрения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Новгородская область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345140"/>
                  </a:ext>
                </a:extLst>
              </a:tr>
              <a:tr h="38155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Аммиак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Самарская область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559336"/>
                  </a:ext>
                </a:extLst>
              </a:tr>
              <a:tr h="4490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Живой крупный рогатый скот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Бурятия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474683"/>
                  </a:ext>
                </a:extLst>
              </a:tr>
              <a:tr h="4490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Мучные кондитерские изделия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Кемеровская область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602516"/>
                  </a:ext>
                </a:extLst>
              </a:tr>
              <a:tr h="4490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Олово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Новосибирская область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664320"/>
                  </a:ext>
                </a:extLst>
              </a:tr>
            </a:tbl>
          </a:graphicData>
        </a:graphic>
      </p:graphicFrame>
      <p:graphicFrame>
        <p:nvGraphicFramePr>
          <p:cNvPr id="7" name="Таблица 5">
            <a:extLst>
              <a:ext uri="{FF2B5EF4-FFF2-40B4-BE49-F238E27FC236}">
                <a16:creationId xmlns:a16="http://schemas.microsoft.com/office/drawing/2014/main" id="{49FCB02A-D24B-46C3-9FEF-95A9F132B2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110774"/>
              </p:ext>
            </p:extLst>
          </p:nvPr>
        </p:nvGraphicFramePr>
        <p:xfrm>
          <a:off x="6564923" y="2665694"/>
          <a:ext cx="5314462" cy="249193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351907">
                  <a:extLst>
                    <a:ext uri="{9D8B030D-6E8A-4147-A177-3AD203B41FA5}">
                      <a16:colId xmlns:a16="http://schemas.microsoft.com/office/drawing/2014/main" val="1513771003"/>
                    </a:ext>
                  </a:extLst>
                </a:gridCol>
                <a:gridCol w="2134124">
                  <a:extLst>
                    <a:ext uri="{9D8B030D-6E8A-4147-A177-3AD203B41FA5}">
                      <a16:colId xmlns:a16="http://schemas.microsoft.com/office/drawing/2014/main" val="4002796815"/>
                    </a:ext>
                  </a:extLst>
                </a:gridCol>
                <a:gridCol w="828431">
                  <a:extLst>
                    <a:ext uri="{9D8B030D-6E8A-4147-A177-3AD203B41FA5}">
                      <a16:colId xmlns:a16="http://schemas.microsoft.com/office/drawing/2014/main" val="3266896717"/>
                    </a:ext>
                  </a:extLst>
                </a:gridCol>
              </a:tblGrid>
              <a:tr h="400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Товарная категория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Регион-лидер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617902"/>
                  </a:ext>
                </a:extLst>
              </a:tr>
              <a:tr h="400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Пластмассы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 Татарстан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345140"/>
                  </a:ext>
                </a:extLst>
              </a:tr>
              <a:tr h="400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Соевое масло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Калининградская область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559336"/>
                  </a:ext>
                </a:extLst>
              </a:tr>
              <a:tr h="400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Соль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Оренбургская область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6474683"/>
                  </a:ext>
                </a:extLst>
              </a:tr>
              <a:tr h="400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Суда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Санкт-Петербург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2602516"/>
                  </a:ext>
                </a:extLst>
              </a:tr>
              <a:tr h="40044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Титан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Свердловская область</a:t>
                      </a:r>
                      <a:endParaRPr lang="ru-RU" sz="1400" i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н/б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3664320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74F729A-A291-45D9-870D-8EAF91FC075A}"/>
              </a:ext>
            </a:extLst>
          </p:cNvPr>
          <p:cNvSpPr txBox="1"/>
          <p:nvPr/>
        </p:nvSpPr>
        <p:spPr>
          <a:xfrm>
            <a:off x="945662" y="5367026"/>
            <a:ext cx="110978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Правильно вставленный в таблицу десятый регион не оценивается, так как встаёт на своё место автоматически.</a:t>
            </a:r>
            <a:endParaRPr lang="ru-RU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3462F7-3C3F-45EC-B855-57C85D53A5BC}"/>
              </a:ext>
            </a:extLst>
          </p:cNvPr>
          <p:cNvSpPr txBox="1"/>
          <p:nvPr/>
        </p:nvSpPr>
        <p:spPr>
          <a:xfrm>
            <a:off x="62660" y="6135819"/>
            <a:ext cx="211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Итого – максимум 15 баллов</a:t>
            </a:r>
          </a:p>
        </p:txBody>
      </p:sp>
    </p:spTree>
    <p:extLst>
      <p:ext uri="{BB962C8B-B14F-4D97-AF65-F5344CB8AC3E}">
        <p14:creationId xmlns:p14="http://schemas.microsoft.com/office/powerpoint/2010/main" val="759361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DB63A00-A130-4EBB-BA5E-90DC7922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Практические задания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CE754D-DA65-4CF1-9C26-4FE34C0E2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2 тур</a:t>
            </a:r>
          </a:p>
        </p:txBody>
      </p:sp>
    </p:spTree>
    <p:extLst>
      <p:ext uri="{BB962C8B-B14F-4D97-AF65-F5344CB8AC3E}">
        <p14:creationId xmlns:p14="http://schemas.microsoft.com/office/powerpoint/2010/main" val="23066075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26DA85-1F9E-468C-86BA-BB695DEED0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410" t="9345" r="31410" b="7578"/>
          <a:stretch/>
        </p:blipFill>
        <p:spPr>
          <a:xfrm>
            <a:off x="390775" y="0"/>
            <a:ext cx="4908061" cy="6854362"/>
          </a:xfrm>
          <a:prstGeom prst="rect">
            <a:avLst/>
          </a:prstGeom>
        </p:spPr>
      </p:pic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0BF00AC-F733-4F86-B6F7-7F6598DDC4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41099531"/>
              </p:ext>
            </p:extLst>
          </p:nvPr>
        </p:nvGraphicFramePr>
        <p:xfrm>
          <a:off x="5251940" y="618065"/>
          <a:ext cx="6807201" cy="2550052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51015">
                  <a:extLst>
                    <a:ext uri="{9D8B030D-6E8A-4147-A177-3AD203B41FA5}">
                      <a16:colId xmlns:a16="http://schemas.microsoft.com/office/drawing/2014/main" val="1620814217"/>
                    </a:ext>
                  </a:extLst>
                </a:gridCol>
                <a:gridCol w="3063631">
                  <a:extLst>
                    <a:ext uri="{9D8B030D-6E8A-4147-A177-3AD203B41FA5}">
                      <a16:colId xmlns:a16="http://schemas.microsoft.com/office/drawing/2014/main" val="824997385"/>
                    </a:ext>
                  </a:extLst>
                </a:gridCol>
                <a:gridCol w="992555">
                  <a:extLst>
                    <a:ext uri="{9D8B030D-6E8A-4147-A177-3AD203B41FA5}">
                      <a16:colId xmlns:a16="http://schemas.microsoft.com/office/drawing/2014/main" val="4047741635"/>
                    </a:ext>
                  </a:extLst>
                </a:gridCol>
              </a:tblGrid>
              <a:tr h="355492">
                <a:tc>
                  <a:txBody>
                    <a:bodyPr/>
                    <a:lstStyle/>
                    <a:p>
                      <a:pPr lvl="0"/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Какой город изображён на карте?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Алма-Ата (Алматы)</a:t>
                      </a:r>
                      <a:endParaRPr lang="ru-RU" sz="1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1,5 балла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89919657"/>
                  </a:ext>
                </a:extLst>
              </a:tr>
              <a:tr h="355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какой стране он находится?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Казахстан</a:t>
                      </a:r>
                      <a:endParaRPr lang="ru-RU" sz="1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7067219"/>
                  </a:ext>
                </a:extLst>
              </a:tr>
              <a:tr h="355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Как называется географическая и историческая область, центром которой являлся этот город?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Семиречье (Семиреченская область) или Старший </a:t>
                      </a:r>
                      <a:r>
                        <a:rPr lang="ru-RU" sz="1400" b="0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Жуз</a:t>
                      </a:r>
                      <a:endParaRPr lang="ru-RU" sz="1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1,5 балл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1747138"/>
                  </a:ext>
                </a:extLst>
              </a:tr>
              <a:tr h="355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Какое название носил этот город до 1921 года?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Верный</a:t>
                      </a:r>
                      <a:endParaRPr lang="ru-RU" sz="1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 балла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235133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F5AD332-5F3F-47C6-8755-944CA4BB1B64}"/>
              </a:ext>
            </a:extLst>
          </p:cNvPr>
          <p:cNvSpPr txBox="1"/>
          <p:nvPr/>
        </p:nvSpPr>
        <p:spPr>
          <a:xfrm>
            <a:off x="5525477" y="248733"/>
            <a:ext cx="57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A7CD2D-7F4B-4C16-9DB1-6CA11ABEF062}"/>
              </a:ext>
            </a:extLst>
          </p:cNvPr>
          <p:cNvSpPr txBox="1"/>
          <p:nvPr/>
        </p:nvSpPr>
        <p:spPr>
          <a:xfrm>
            <a:off x="5525476" y="3601516"/>
            <a:ext cx="570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</a:t>
            </a:r>
          </a:p>
        </p:txBody>
      </p:sp>
      <p:graphicFrame>
        <p:nvGraphicFramePr>
          <p:cNvPr id="4" name="Таблица 6">
            <a:extLst>
              <a:ext uri="{FF2B5EF4-FFF2-40B4-BE49-F238E27FC236}">
                <a16:creationId xmlns:a16="http://schemas.microsoft.com/office/drawing/2014/main" id="{EBE38DF2-4A2B-4C5A-9BF1-99692875E9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2272242"/>
              </p:ext>
            </p:extLst>
          </p:nvPr>
        </p:nvGraphicFramePr>
        <p:xfrm>
          <a:off x="5251940" y="4033407"/>
          <a:ext cx="6807201" cy="5181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90091">
                  <a:extLst>
                    <a:ext uri="{9D8B030D-6E8A-4147-A177-3AD203B41FA5}">
                      <a16:colId xmlns:a16="http://schemas.microsoft.com/office/drawing/2014/main" val="508645145"/>
                    </a:ext>
                  </a:extLst>
                </a:gridCol>
                <a:gridCol w="3079261">
                  <a:extLst>
                    <a:ext uri="{9D8B030D-6E8A-4147-A177-3AD203B41FA5}">
                      <a16:colId xmlns:a16="http://schemas.microsoft.com/office/drawing/2014/main" val="2863761532"/>
                    </a:ext>
                  </a:extLst>
                </a:gridCol>
                <a:gridCol w="937849">
                  <a:extLst>
                    <a:ext uri="{9D8B030D-6E8A-4147-A177-3AD203B41FA5}">
                      <a16:colId xmlns:a16="http://schemas.microsoft.com/office/drawing/2014/main" val="286234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Отроги какой горной системы изображены на карте?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Тянь-Шань (Северный Тянь-Шань, </a:t>
                      </a:r>
                      <a:r>
                        <a:rPr lang="ru-RU" sz="1400" b="0" i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Заилийский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Алатау)</a:t>
                      </a:r>
                      <a:endParaRPr lang="ru-RU" sz="14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6846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176A0BED-0E6C-41B8-AAA8-EFB7EABEB847}"/>
              </a:ext>
            </a:extLst>
          </p:cNvPr>
          <p:cNvSpPr txBox="1"/>
          <p:nvPr/>
        </p:nvSpPr>
        <p:spPr>
          <a:xfrm>
            <a:off x="10518447" y="6352674"/>
            <a:ext cx="15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7 баллов</a:t>
            </a:r>
          </a:p>
        </p:txBody>
      </p:sp>
    </p:spTree>
    <p:extLst>
      <p:ext uri="{BB962C8B-B14F-4D97-AF65-F5344CB8AC3E}">
        <p14:creationId xmlns:p14="http://schemas.microsoft.com/office/powerpoint/2010/main" val="4828979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2A3A5A0B-CE30-495F-A9A3-61F2E7345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1756626"/>
              </p:ext>
            </p:extLst>
          </p:nvPr>
        </p:nvGraphicFramePr>
        <p:xfrm>
          <a:off x="3327551" y="444584"/>
          <a:ext cx="8622171" cy="30784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041618">
                  <a:extLst>
                    <a:ext uri="{9D8B030D-6E8A-4147-A177-3AD203B41FA5}">
                      <a16:colId xmlns:a16="http://schemas.microsoft.com/office/drawing/2014/main" val="2516487316"/>
                    </a:ext>
                  </a:extLst>
                </a:gridCol>
                <a:gridCol w="5541108">
                  <a:extLst>
                    <a:ext uri="{9D8B030D-6E8A-4147-A177-3AD203B41FA5}">
                      <a16:colId xmlns:a16="http://schemas.microsoft.com/office/drawing/2014/main" val="1059076453"/>
                    </a:ext>
                  </a:extLst>
                </a:gridCol>
                <a:gridCol w="1039445">
                  <a:extLst>
                    <a:ext uri="{9D8B030D-6E8A-4147-A177-3AD203B41FA5}">
                      <a16:colId xmlns:a16="http://schemas.microsoft.com/office/drawing/2014/main" val="1128042556"/>
                    </a:ext>
                  </a:extLst>
                </a:gridCol>
              </a:tblGrid>
              <a:tr h="1740822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Определите масштаб карты. Приведите расчёты.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1:50 000 (в 1 см 500 м)</a:t>
                      </a:r>
                    </a:p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Способы определения масштаба: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сетке прямоугольных координат. По ней 1 км на местности равен 2 см на карте. А масштабный множитель равен 100000 см / 2 см = 50000.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сетке геодезических координат. 1 минута широты равна 111,3/60=1,855 км. На карте 1 минута по меридиану составляет 3,7 см. Следовательно, 1 км на местности равен 3,7 / 1,855 = 2 см на карте. К аналогичному результату можно прийти, рассчитав отношение 1 минуты долготы на параллели Алма-Аты и соответствующему ей отрезку на карте.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По номенклатуре соседнего листа карты, обозначенной на правой рамке.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балла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61567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50F6769-630D-4F7B-B8AE-83E2221D59E7}"/>
              </a:ext>
            </a:extLst>
          </p:cNvPr>
          <p:cNvSpPr txBox="1"/>
          <p:nvPr/>
        </p:nvSpPr>
        <p:spPr>
          <a:xfrm>
            <a:off x="3681046" y="75252"/>
            <a:ext cx="617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15209D2-7F7F-40A1-9071-F47C95B035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7869" t="36626" r="43073" b="49094"/>
          <a:stretch/>
        </p:blipFill>
        <p:spPr>
          <a:xfrm>
            <a:off x="242277" y="75252"/>
            <a:ext cx="2255642" cy="2222472"/>
          </a:xfrm>
          <a:prstGeom prst="rect">
            <a:avLst/>
          </a:prstGeom>
        </p:spPr>
      </p:pic>
      <p:sp>
        <p:nvSpPr>
          <p:cNvPr id="9" name="Правая фигурная скобка 8">
            <a:extLst>
              <a:ext uri="{FF2B5EF4-FFF2-40B4-BE49-F238E27FC236}">
                <a16:creationId xmlns:a16="http://schemas.microsoft.com/office/drawing/2014/main" id="{D4A9A287-8F86-4E21-8679-BA7458288DA4}"/>
              </a:ext>
            </a:extLst>
          </p:cNvPr>
          <p:cNvSpPr/>
          <p:nvPr/>
        </p:nvSpPr>
        <p:spPr>
          <a:xfrm>
            <a:off x="2347623" y="828431"/>
            <a:ext cx="300592" cy="930030"/>
          </a:xfrm>
          <a:prstGeom prst="rightBrace">
            <a:avLst>
              <a:gd name="adj1" fmla="val 105626"/>
              <a:gd name="adj2" fmla="val 5084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799568-45F8-467A-BA70-CFF31C0CC655}"/>
              </a:ext>
            </a:extLst>
          </p:cNvPr>
          <p:cNvSpPr txBox="1"/>
          <p:nvPr/>
        </p:nvSpPr>
        <p:spPr>
          <a:xfrm>
            <a:off x="2694805" y="1108780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2 см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AA9E23E-CFE4-4F4E-9FFF-14306CCEA8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74" t="46382" r="41097" b="18746"/>
          <a:stretch/>
        </p:blipFill>
        <p:spPr>
          <a:xfrm>
            <a:off x="5347676" y="3616082"/>
            <a:ext cx="2934678" cy="32419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CE4B9B-EFE5-4D4B-8F1C-0254169F7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63972" t="29521" r="31765" b="42156"/>
          <a:stretch/>
        </p:blipFill>
        <p:spPr>
          <a:xfrm>
            <a:off x="1216194" y="2314436"/>
            <a:ext cx="1026821" cy="4264167"/>
          </a:xfrm>
          <a:prstGeom prst="rect">
            <a:avLst/>
          </a:prstGeom>
        </p:spPr>
      </p:pic>
      <p:sp>
        <p:nvSpPr>
          <p:cNvPr id="14" name="Правая фигурная скобка 13">
            <a:extLst>
              <a:ext uri="{FF2B5EF4-FFF2-40B4-BE49-F238E27FC236}">
                <a16:creationId xmlns:a16="http://schemas.microsoft.com/office/drawing/2014/main" id="{84F7A738-FB5C-46F3-AE6F-7EC655B9C027}"/>
              </a:ext>
            </a:extLst>
          </p:cNvPr>
          <p:cNvSpPr/>
          <p:nvPr/>
        </p:nvSpPr>
        <p:spPr>
          <a:xfrm>
            <a:off x="2092719" y="4446519"/>
            <a:ext cx="300592" cy="1688558"/>
          </a:xfrm>
          <a:prstGeom prst="rightBrace">
            <a:avLst>
              <a:gd name="adj1" fmla="val 105626"/>
              <a:gd name="adj2" fmla="val 5084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7A542F-422D-4377-99E5-DAF963F3CE05}"/>
              </a:ext>
            </a:extLst>
          </p:cNvPr>
          <p:cNvSpPr txBox="1"/>
          <p:nvPr/>
        </p:nvSpPr>
        <p:spPr>
          <a:xfrm>
            <a:off x="2457036" y="5110258"/>
            <a:ext cx="8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3,7 см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BF32B29-F66C-4CD6-ADDC-98970715E254}"/>
              </a:ext>
            </a:extLst>
          </p:cNvPr>
          <p:cNvSpPr/>
          <p:nvPr/>
        </p:nvSpPr>
        <p:spPr>
          <a:xfrm>
            <a:off x="5359400" y="6295891"/>
            <a:ext cx="2813538" cy="257908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4600B3-F01A-48C4-B03E-23C50A5A6483}"/>
              </a:ext>
            </a:extLst>
          </p:cNvPr>
          <p:cNvSpPr txBox="1"/>
          <p:nvPr/>
        </p:nvSpPr>
        <p:spPr>
          <a:xfrm>
            <a:off x="10518447" y="6352674"/>
            <a:ext cx="15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1,5 балла</a:t>
            </a:r>
          </a:p>
        </p:txBody>
      </p:sp>
    </p:spTree>
    <p:extLst>
      <p:ext uri="{BB962C8B-B14F-4D97-AF65-F5344CB8AC3E}">
        <p14:creationId xmlns:p14="http://schemas.microsoft.com/office/powerpoint/2010/main" val="23126717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36917F83-3578-4256-83FC-DE391B98DF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177606"/>
              </p:ext>
            </p:extLst>
          </p:nvPr>
        </p:nvGraphicFramePr>
        <p:xfrm>
          <a:off x="3985846" y="1016649"/>
          <a:ext cx="8127999" cy="13716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4147652484"/>
                    </a:ext>
                  </a:extLst>
                </a:gridCol>
                <a:gridCol w="3136575">
                  <a:extLst>
                    <a:ext uri="{9D8B030D-6E8A-4147-A177-3AD203B41FA5}">
                      <a16:colId xmlns:a16="http://schemas.microsoft.com/office/drawing/2014/main" val="506979893"/>
                    </a:ext>
                  </a:extLst>
                </a:gridCol>
                <a:gridCol w="2282091">
                  <a:extLst>
                    <a:ext uri="{9D8B030D-6E8A-4147-A177-3AD203B41FA5}">
                      <a16:colId xmlns:a16="http://schemas.microsoft.com/office/drawing/2014/main" val="35918228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Определите координаты церкви, обозначенной на карте цифрой 1. Ответ представьте в формате «градусы – минуты – секунды»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43°14’55”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с.ш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., 76°55’44”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в.д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Допустимое отклонение для обеих координат +/-10”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2 балла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3787748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6EDD7C-AB5A-440C-9A0F-74086FCEE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410" t="9345" r="31410" b="7578"/>
          <a:stretch/>
        </p:blipFill>
        <p:spPr>
          <a:xfrm>
            <a:off x="250098" y="1148861"/>
            <a:ext cx="3665511" cy="5119077"/>
          </a:xfrm>
          <a:prstGeom prst="rect">
            <a:avLst/>
          </a:prstGeom>
        </p:spPr>
      </p:pic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D0B2229E-322E-4C66-9BA1-3D3721E53422}"/>
              </a:ext>
            </a:extLst>
          </p:cNvPr>
          <p:cNvCxnSpPr>
            <a:cxnSpLocks/>
          </p:cNvCxnSpPr>
          <p:nvPr/>
        </p:nvCxnSpPr>
        <p:spPr>
          <a:xfrm>
            <a:off x="1453661" y="2657232"/>
            <a:ext cx="2352431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43F7013-6B5F-491D-9084-1CFBC9E38CAE}"/>
              </a:ext>
            </a:extLst>
          </p:cNvPr>
          <p:cNvCxnSpPr>
            <a:cxnSpLocks/>
          </p:cNvCxnSpPr>
          <p:nvPr/>
        </p:nvCxnSpPr>
        <p:spPr>
          <a:xfrm>
            <a:off x="1449855" y="2657232"/>
            <a:ext cx="0" cy="3610705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3B68F73-FDF5-4E02-8951-26E0265F01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4835" t="70162" r="31410" b="7579"/>
          <a:stretch/>
        </p:blipFill>
        <p:spPr>
          <a:xfrm>
            <a:off x="4407677" y="2751014"/>
            <a:ext cx="3536457" cy="35769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761405-E09B-4D22-B22B-4CF1F6BEC742}"/>
              </a:ext>
            </a:extLst>
          </p:cNvPr>
          <p:cNvSpPr txBox="1"/>
          <p:nvPr/>
        </p:nvSpPr>
        <p:spPr>
          <a:xfrm>
            <a:off x="7756565" y="3755292"/>
            <a:ext cx="150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43°11’</a:t>
            </a:r>
            <a:endParaRPr lang="ru-RU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F12E6-391A-4595-A594-87FFADAF1006}"/>
              </a:ext>
            </a:extLst>
          </p:cNvPr>
          <p:cNvSpPr txBox="1"/>
          <p:nvPr/>
        </p:nvSpPr>
        <p:spPr>
          <a:xfrm>
            <a:off x="5447324" y="6385169"/>
            <a:ext cx="1164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76°59’</a:t>
            </a:r>
            <a:endParaRPr lang="ru-RU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6EDACCC-4E40-4E88-B2B4-E3FD777480DD}"/>
              </a:ext>
            </a:extLst>
          </p:cNvPr>
          <p:cNvCxnSpPr>
            <a:cxnSpLocks/>
          </p:cNvCxnSpPr>
          <p:nvPr/>
        </p:nvCxnSpPr>
        <p:spPr>
          <a:xfrm>
            <a:off x="5892902" y="6119446"/>
            <a:ext cx="0" cy="345829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77B26241-DAA2-4E42-84E0-73B04EA1F93A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7549662" y="3939958"/>
            <a:ext cx="206903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E3A45D77-1EEE-49A4-8FD4-224312592DF5}"/>
              </a:ext>
            </a:extLst>
          </p:cNvPr>
          <p:cNvSpPr txBox="1"/>
          <p:nvPr/>
        </p:nvSpPr>
        <p:spPr>
          <a:xfrm>
            <a:off x="4157784" y="647317"/>
            <a:ext cx="898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54449F-0CFC-4FFC-BBD7-28FEA356DC7A}"/>
              </a:ext>
            </a:extLst>
          </p:cNvPr>
          <p:cNvSpPr txBox="1"/>
          <p:nvPr/>
        </p:nvSpPr>
        <p:spPr>
          <a:xfrm>
            <a:off x="10518447" y="6352674"/>
            <a:ext cx="15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2 балла</a:t>
            </a:r>
          </a:p>
        </p:txBody>
      </p:sp>
    </p:spTree>
    <p:extLst>
      <p:ext uri="{BB962C8B-B14F-4D97-AF65-F5344CB8AC3E}">
        <p14:creationId xmlns:p14="http://schemas.microsoft.com/office/powerpoint/2010/main" val="783788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332C2E-C138-49C2-B136-C9389CCA1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410" t="9345" r="31410" b="7578"/>
          <a:stretch/>
        </p:blipFill>
        <p:spPr>
          <a:xfrm>
            <a:off x="85975" y="1141046"/>
            <a:ext cx="3665511" cy="51190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BF1834F-2DFF-41AA-A76A-7A07A25E1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4886" t="16828" r="50040" b="75308"/>
          <a:stretch/>
        </p:blipFill>
        <p:spPr>
          <a:xfrm>
            <a:off x="4486031" y="3821723"/>
            <a:ext cx="2460586" cy="2383692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2D252D9-B31A-4F66-890D-184CA62AB75A}"/>
              </a:ext>
            </a:extLst>
          </p:cNvPr>
          <p:cNvSpPr/>
          <p:nvPr/>
        </p:nvSpPr>
        <p:spPr>
          <a:xfrm>
            <a:off x="1414585" y="1586523"/>
            <a:ext cx="484553" cy="47673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D9B1860B-8573-45A0-B54D-7A2923BEA6A3}"/>
              </a:ext>
            </a:extLst>
          </p:cNvPr>
          <p:cNvCxnSpPr>
            <a:cxnSpLocks/>
          </p:cNvCxnSpPr>
          <p:nvPr/>
        </p:nvCxnSpPr>
        <p:spPr>
          <a:xfrm>
            <a:off x="1899138" y="2063262"/>
            <a:ext cx="2586893" cy="1758461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9C5F6B-A266-4434-986B-F2FE3BA6C117}"/>
              </a:ext>
            </a:extLst>
          </p:cNvPr>
          <p:cNvSpPr/>
          <p:nvPr/>
        </p:nvSpPr>
        <p:spPr>
          <a:xfrm>
            <a:off x="5263662" y="4364892"/>
            <a:ext cx="722923" cy="47673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3" name="Таблица 13">
            <a:extLst>
              <a:ext uri="{FF2B5EF4-FFF2-40B4-BE49-F238E27FC236}">
                <a16:creationId xmlns:a16="http://schemas.microsoft.com/office/drawing/2014/main" id="{65540FC0-ED6C-416B-BF12-1C21022D1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0701066"/>
              </p:ext>
            </p:extLst>
          </p:nvPr>
        </p:nvGraphicFramePr>
        <p:xfrm>
          <a:off x="3852985" y="977314"/>
          <a:ext cx="8127999" cy="731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610707">
                  <a:extLst>
                    <a:ext uri="{9D8B030D-6E8A-4147-A177-3AD203B41FA5}">
                      <a16:colId xmlns:a16="http://schemas.microsoft.com/office/drawing/2014/main" val="1455720072"/>
                    </a:ext>
                  </a:extLst>
                </a:gridCol>
                <a:gridCol w="3157416">
                  <a:extLst>
                    <a:ext uri="{9D8B030D-6E8A-4147-A177-3AD203B41FA5}">
                      <a16:colId xmlns:a16="http://schemas.microsoft.com/office/drawing/2014/main" val="3522496316"/>
                    </a:ext>
                  </a:extLst>
                </a:gridCol>
                <a:gridCol w="1359876">
                  <a:extLst>
                    <a:ext uri="{9D8B030D-6E8A-4147-A177-3AD203B41FA5}">
                      <a16:colId xmlns:a16="http://schemas.microsoft.com/office/drawing/2014/main" val="41313162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карте встречаются объекты, показанные условным знаком, который изображен на рисунке . Что это за объекты?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Подземные переходы через улицы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1 балл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98449783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239F1D3-394B-4F5F-86CD-6DC0A1CB97B3}"/>
              </a:ext>
            </a:extLst>
          </p:cNvPr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948" t="14136" r="8295" b="18325"/>
          <a:stretch/>
        </p:blipFill>
        <p:spPr bwMode="auto">
          <a:xfrm>
            <a:off x="4825170" y="2252003"/>
            <a:ext cx="1161415" cy="409575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2B6D2DF-9C49-468E-9268-8520CE1D8F74}"/>
              </a:ext>
            </a:extLst>
          </p:cNvPr>
          <p:cNvSpPr txBox="1"/>
          <p:nvPr/>
        </p:nvSpPr>
        <p:spPr>
          <a:xfrm>
            <a:off x="4009292" y="533785"/>
            <a:ext cx="815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6493182-43E0-4245-BB02-618D9E5B083C}"/>
              </a:ext>
            </a:extLst>
          </p:cNvPr>
          <p:cNvSpPr txBox="1"/>
          <p:nvPr/>
        </p:nvSpPr>
        <p:spPr>
          <a:xfrm>
            <a:off x="10518447" y="6352674"/>
            <a:ext cx="15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1 балл</a:t>
            </a:r>
          </a:p>
        </p:txBody>
      </p:sp>
    </p:spTree>
    <p:extLst>
      <p:ext uri="{BB962C8B-B14F-4D97-AF65-F5344CB8AC3E}">
        <p14:creationId xmlns:p14="http://schemas.microsoft.com/office/powerpoint/2010/main" val="375430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Таблица 4">
                <a:extLst>
                  <a:ext uri="{FF2B5EF4-FFF2-40B4-BE49-F238E27FC236}">
                    <a16:creationId xmlns:a16="http://schemas.microsoft.com/office/drawing/2014/main" id="{0F66F952-57F0-4503-B1E3-2B223124A5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0708152"/>
                  </p:ext>
                </p:extLst>
              </p:nvPr>
            </p:nvGraphicFramePr>
            <p:xfrm>
              <a:off x="2172677" y="453943"/>
              <a:ext cx="9909909" cy="2463673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3303303">
                      <a:extLst>
                        <a:ext uri="{9D8B030D-6E8A-4147-A177-3AD203B41FA5}">
                          <a16:colId xmlns:a16="http://schemas.microsoft.com/office/drawing/2014/main" val="2730617645"/>
                        </a:ext>
                      </a:extLst>
                    </a:gridCol>
                    <a:gridCol w="5551528">
                      <a:extLst>
                        <a:ext uri="{9D8B030D-6E8A-4147-A177-3AD203B41FA5}">
                          <a16:colId xmlns:a16="http://schemas.microsoft.com/office/drawing/2014/main" val="2282719169"/>
                        </a:ext>
                      </a:extLst>
                    </a:gridCol>
                    <a:gridCol w="1055078">
                      <a:extLst>
                        <a:ext uri="{9D8B030D-6E8A-4147-A177-3AD203B41FA5}">
                          <a16:colId xmlns:a16="http://schemas.microsoft.com/office/drawing/2014/main" val="364320296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lvl="0"/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Определите скорость течения (в м/с) реки </a:t>
                          </a:r>
                          <a:r>
                            <a:rPr lang="ru-RU" sz="1400" b="0" kern="12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Весновка</a:t>
                          </a: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на участке АБ, используя следующую формулу: 	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V</a:t>
                          </a: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= 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ru-RU" sz="1400" b="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m:rPr>
                                      <m:sty m:val="p"/>
                                    </m:rPr>
                                    <a:rPr lang="ru-RU" sz="1400" b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400" b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I</m:t>
                                  </m:r>
                                </m:e>
                              </m:rad>
                            </m:oMath>
                          </a14:m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, </a:t>
                          </a:r>
                        </a:p>
                        <a:p>
                          <a:pPr lvl="0"/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где</a:t>
                          </a:r>
                        </a:p>
                        <a:p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С – коэффициент </a:t>
                          </a:r>
                          <a:r>
                            <a:rPr lang="ru-RU" sz="1400" b="0" kern="1200" dirty="0" err="1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Шези</a:t>
                          </a: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, для данного участка реки равный 20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ru-RU" sz="1400" b="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ru-RU" sz="1400" b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м</m:t>
                                  </m:r>
                                </m:e>
                              </m:rad>
                              <m:r>
                                <a:rPr lang="ru-RU" sz="1400" b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/с</m:t>
                              </m:r>
                            </m:oMath>
                          </a14:m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; 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h</a:t>
                          </a: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– средняя глубина реки, на данном участке равная 0,2 м; </a:t>
                          </a:r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I</a:t>
                          </a: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– уклон реки, выраженный в м/м. Участок считать прямолинейным.</a:t>
                          </a:r>
                          <a:endParaRPr lang="ru-RU" sz="14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/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Единственной неизвестной величиной в правой части формулы является уклон реки, который вычисляется как отношение длины участка АБ в метрах к падению реки на данном участке. Измеренная длина участка по прямой между точками А и Б на карте составляет 1,2 см, т.е. 600 метров на местности. А падение реки можно определяется по перепаду высот возле урезов – 1070-1040 = 30 метров.</a:t>
                          </a:r>
                        </a:p>
                        <a:p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Соответственно скорость течения реки на участке АБ </a:t>
                          </a:r>
                        </a:p>
                        <a:p>
                          <a:r>
                            <a:rPr lang="en-US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V</a:t>
                          </a:r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= 20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ru-RU" sz="1400" b="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ru-RU" sz="1400" b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м</m:t>
                                  </m:r>
                                </m:e>
                              </m:rad>
                              <m:r>
                                <a:rPr lang="ru-RU" sz="1400" b="0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/с</m:t>
                              </m:r>
                            </m:oMath>
                          </a14:m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* </a:t>
                          </a:r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ru-RU" sz="1400" b="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ru-RU" sz="1400" b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0,2 м</m:t>
                                  </m:r>
                                  <m:r>
                                    <a:rPr lang="ru-RU" sz="1400" b="0" i="1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∗</m:t>
                                  </m:r>
                                  <m:r>
                                    <a:rPr lang="ru-RU" sz="1400" b="0" kern="1200" smtClean="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(30 м ÷600 м) </m:t>
                                  </m:r>
                                </m:e>
                              </m:rad>
                            </m:oMath>
                          </a14:m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= </a:t>
                          </a:r>
                          <a:r>
                            <a:rPr lang="ru-RU" sz="1400" b="1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м/с</a:t>
                          </a:r>
                        </a:p>
                        <a:p>
                          <a:r>
                            <a:rPr lang="ru-RU" sz="1400" b="0" kern="1200" dirty="0">
                              <a:solidFill>
                                <a:schemeClr val="tx1"/>
                              </a:solidFill>
                              <a:effectLst/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Допускается погрешность +/- 0,2 м/с.</a:t>
                          </a:r>
                          <a:endParaRPr lang="ru-RU" sz="1400" b="0" dirty="0"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ru-RU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 балла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1859550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Таблица 4">
                <a:extLst>
                  <a:ext uri="{FF2B5EF4-FFF2-40B4-BE49-F238E27FC236}">
                    <a16:creationId xmlns:a16="http://schemas.microsoft.com/office/drawing/2014/main" id="{0F66F952-57F0-4503-B1E3-2B223124A5D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50708152"/>
                  </p:ext>
                </p:extLst>
              </p:nvPr>
            </p:nvGraphicFramePr>
            <p:xfrm>
              <a:off x="2172677" y="453943"/>
              <a:ext cx="9909909" cy="2463673"/>
            </p:xfrm>
            <a:graphic>
              <a:graphicData uri="http://schemas.openxmlformats.org/drawingml/2006/table">
                <a:tbl>
                  <a:tblPr firstRow="1" bandRow="1">
                    <a:tableStyleId>{E8B1032C-EA38-4F05-BA0D-38AFFFC7BED3}</a:tableStyleId>
                  </a:tblPr>
                  <a:tblGrid>
                    <a:gridCol w="3303303">
                      <a:extLst>
                        <a:ext uri="{9D8B030D-6E8A-4147-A177-3AD203B41FA5}">
                          <a16:colId xmlns:a16="http://schemas.microsoft.com/office/drawing/2014/main" val="2730617645"/>
                        </a:ext>
                      </a:extLst>
                    </a:gridCol>
                    <a:gridCol w="5551528">
                      <a:extLst>
                        <a:ext uri="{9D8B030D-6E8A-4147-A177-3AD203B41FA5}">
                          <a16:colId xmlns:a16="http://schemas.microsoft.com/office/drawing/2014/main" val="2282719169"/>
                        </a:ext>
                      </a:extLst>
                    </a:gridCol>
                    <a:gridCol w="1055078">
                      <a:extLst>
                        <a:ext uri="{9D8B030D-6E8A-4147-A177-3AD203B41FA5}">
                          <a16:colId xmlns:a16="http://schemas.microsoft.com/office/drawing/2014/main" val="3643202968"/>
                        </a:ext>
                      </a:extLst>
                    </a:gridCol>
                  </a:tblGrid>
                  <a:tr h="2463673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85" t="-247" r="-200738" b="-27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59539" t="-247" r="-19298" b="-271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ru-RU" sz="1400" b="0" dirty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2 балла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1859550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57EE0B5-C318-409A-8B97-0201E16FF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410" t="9345" r="31410" b="7578"/>
          <a:stretch/>
        </p:blipFill>
        <p:spPr>
          <a:xfrm>
            <a:off x="109414" y="1502054"/>
            <a:ext cx="2027223" cy="28311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262CC6-8F8A-4C33-A92A-87F18DDDE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521" t="48196" r="38387" b="27451"/>
          <a:stretch/>
        </p:blipFill>
        <p:spPr>
          <a:xfrm>
            <a:off x="2649415" y="2978680"/>
            <a:ext cx="4031337" cy="3812889"/>
          </a:xfrm>
          <a:prstGeom prst="rect">
            <a:avLst/>
          </a:prstGeom>
        </p:spPr>
      </p:pic>
      <p:sp>
        <p:nvSpPr>
          <p:cNvPr id="7" name="Правая фигурная скобка 6">
            <a:extLst>
              <a:ext uri="{FF2B5EF4-FFF2-40B4-BE49-F238E27FC236}">
                <a16:creationId xmlns:a16="http://schemas.microsoft.com/office/drawing/2014/main" id="{D8D62531-1A38-474A-AAE9-E358E7192745}"/>
              </a:ext>
            </a:extLst>
          </p:cNvPr>
          <p:cNvSpPr/>
          <p:nvPr/>
        </p:nvSpPr>
        <p:spPr>
          <a:xfrm rot="8522140">
            <a:off x="5149969" y="5241476"/>
            <a:ext cx="245440" cy="568895"/>
          </a:xfrm>
          <a:prstGeom prst="rightBrace">
            <a:avLst>
              <a:gd name="adj1" fmla="val 105626"/>
              <a:gd name="adj2" fmla="val 50840"/>
            </a:avLst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3B47F-316D-4CCB-B179-07852F5E58D4}"/>
              </a:ext>
            </a:extLst>
          </p:cNvPr>
          <p:cNvSpPr txBox="1"/>
          <p:nvPr/>
        </p:nvSpPr>
        <p:spPr>
          <a:xfrm rot="2829043">
            <a:off x="4612736" y="5590242"/>
            <a:ext cx="812800" cy="369332"/>
          </a:xfrm>
          <a:prstGeom prst="rect">
            <a:avLst/>
          </a:prstGeom>
          <a:solidFill>
            <a:schemeClr val="bg1">
              <a:lumMod val="75000"/>
              <a:alpha val="76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1,2 см</a:t>
            </a: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441BF20C-794E-4051-9149-EC344A7DC0E1}"/>
              </a:ext>
            </a:extLst>
          </p:cNvPr>
          <p:cNvCxnSpPr>
            <a:cxnSpLocks/>
          </p:cNvCxnSpPr>
          <p:nvPr/>
        </p:nvCxnSpPr>
        <p:spPr>
          <a:xfrm flipH="1">
            <a:off x="4952381" y="4333177"/>
            <a:ext cx="34567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1989794-55E6-43E3-A2F7-9BDD98AD37B5}"/>
              </a:ext>
            </a:extLst>
          </p:cNvPr>
          <p:cNvCxnSpPr>
            <a:cxnSpLocks/>
          </p:cNvCxnSpPr>
          <p:nvPr/>
        </p:nvCxnSpPr>
        <p:spPr>
          <a:xfrm flipH="1">
            <a:off x="6009556" y="5428853"/>
            <a:ext cx="345674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65D8105-48E9-4B13-B5B2-95C799844497}"/>
              </a:ext>
            </a:extLst>
          </p:cNvPr>
          <p:cNvSpPr txBox="1"/>
          <p:nvPr/>
        </p:nvSpPr>
        <p:spPr>
          <a:xfrm>
            <a:off x="8409123" y="4013291"/>
            <a:ext cx="2165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Отметка основной горизонтали 1000 м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167AC1-3816-421B-8A6D-381E9AF2C58B}"/>
              </a:ext>
            </a:extLst>
          </p:cNvPr>
          <p:cNvSpPr txBox="1"/>
          <p:nvPr/>
        </p:nvSpPr>
        <p:spPr>
          <a:xfrm>
            <a:off x="9466298" y="5244187"/>
            <a:ext cx="2536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Отметка высоты 1082 м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C7B11A-1197-4967-B075-CC2C38E0CE1B}"/>
              </a:ext>
            </a:extLst>
          </p:cNvPr>
          <p:cNvSpPr txBox="1"/>
          <p:nvPr/>
        </p:nvSpPr>
        <p:spPr>
          <a:xfrm>
            <a:off x="6882064" y="5878198"/>
            <a:ext cx="48415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Значит горизонтали проведены через 10 м</a:t>
            </a:r>
          </a:p>
          <a:p>
            <a:r>
              <a:rPr lang="ru-RU" dirty="0"/>
              <a:t>Между точками А и Б как раз 30 м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B5CC701-F83B-4256-B682-D04C45943264}"/>
              </a:ext>
            </a:extLst>
          </p:cNvPr>
          <p:cNvSpPr/>
          <p:nvPr/>
        </p:nvSpPr>
        <p:spPr>
          <a:xfrm>
            <a:off x="1279832" y="3107315"/>
            <a:ext cx="484553" cy="47673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единительная линия 17">
            <a:extLst>
              <a:ext uri="{FF2B5EF4-FFF2-40B4-BE49-F238E27FC236}">
                <a16:creationId xmlns:a16="http://schemas.microsoft.com/office/drawing/2014/main" id="{AC268B9A-867A-4BFB-8132-0377D8D1A246}"/>
              </a:ext>
            </a:extLst>
          </p:cNvPr>
          <p:cNvCxnSpPr>
            <a:cxnSpLocks/>
          </p:cNvCxnSpPr>
          <p:nvPr/>
        </p:nvCxnSpPr>
        <p:spPr>
          <a:xfrm>
            <a:off x="1764385" y="3584054"/>
            <a:ext cx="885030" cy="117082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B5B8057-7649-4744-8106-CBBEDA43D2C8}"/>
              </a:ext>
            </a:extLst>
          </p:cNvPr>
          <p:cNvSpPr txBox="1"/>
          <p:nvPr/>
        </p:nvSpPr>
        <p:spPr>
          <a:xfrm>
            <a:off x="10518447" y="6352674"/>
            <a:ext cx="15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2 балла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CC97AA-B2D3-4157-AD67-2356FAFABF8A}"/>
              </a:ext>
            </a:extLst>
          </p:cNvPr>
          <p:cNvSpPr txBox="1"/>
          <p:nvPr/>
        </p:nvSpPr>
        <p:spPr>
          <a:xfrm>
            <a:off x="2271562" y="54079"/>
            <a:ext cx="712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85432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B7DA4F0-0FDC-404F-BC6D-1C433999AD69}"/>
              </a:ext>
            </a:extLst>
          </p:cNvPr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15" y="2374819"/>
            <a:ext cx="5130265" cy="381335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A5418ACE-7303-4FC8-9B76-2EEB0D57BB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8967132"/>
              </p:ext>
            </p:extLst>
          </p:nvPr>
        </p:nvGraphicFramePr>
        <p:xfrm>
          <a:off x="1568918" y="623414"/>
          <a:ext cx="10385658" cy="1676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177364">
                  <a:extLst>
                    <a:ext uri="{9D8B030D-6E8A-4147-A177-3AD203B41FA5}">
                      <a16:colId xmlns:a16="http://schemas.microsoft.com/office/drawing/2014/main" val="2571210126"/>
                    </a:ext>
                  </a:extLst>
                </a:gridCol>
                <a:gridCol w="5139891">
                  <a:extLst>
                    <a:ext uri="{9D8B030D-6E8A-4147-A177-3AD203B41FA5}">
                      <a16:colId xmlns:a16="http://schemas.microsoft.com/office/drawing/2014/main" val="3205175861"/>
                    </a:ext>
                  </a:extLst>
                </a:gridCol>
                <a:gridCol w="1068403">
                  <a:extLst>
                    <a:ext uri="{9D8B030D-6E8A-4147-A177-3AD203B41FA5}">
                      <a16:colId xmlns:a16="http://schemas.microsoft.com/office/drawing/2014/main" val="10854933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рисунке 2 изображены последствия одного из катастрофических природных явлений, произошедшего на данной территории. Как называется это природное явление?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Сели, грязекаменные/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водокаменные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потоки </a:t>
                      </a:r>
                    </a:p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лахары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— незачёт)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балла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9367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Что является основной причиной подобных явлений на территории, изображённой на карте?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Причины (любая из указанных): Ливневые осадки, резкое и обильное снеготаяние, землетрясения, прорывы водоёмов (извержения вулканов — незачёт).</a:t>
                      </a:r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балла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517307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342FC0-4D9C-45E9-9624-652EFF8F124E}"/>
              </a:ext>
            </a:extLst>
          </p:cNvPr>
          <p:cNvSpPr txBox="1"/>
          <p:nvPr/>
        </p:nvSpPr>
        <p:spPr>
          <a:xfrm>
            <a:off x="5669280" y="2374819"/>
            <a:ext cx="6285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Если явление названо неверно, то за всё задание ставится 0 баллов</a:t>
            </a:r>
            <a:endParaRPr lang="ru-RU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5E58F6-18AC-4937-AA24-A353A943FA09}"/>
              </a:ext>
            </a:extLst>
          </p:cNvPr>
          <p:cNvSpPr txBox="1"/>
          <p:nvPr/>
        </p:nvSpPr>
        <p:spPr>
          <a:xfrm>
            <a:off x="1780674" y="240632"/>
            <a:ext cx="827772" cy="382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7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8AA2A86-CA82-4B73-9AB3-D35E5C200B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54956"/>
            <a:ext cx="5658139" cy="32332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3AB31E-6F35-4366-9611-7AFFFF818DDE}"/>
              </a:ext>
            </a:extLst>
          </p:cNvPr>
          <p:cNvSpPr txBox="1"/>
          <p:nvPr/>
        </p:nvSpPr>
        <p:spPr>
          <a:xfrm>
            <a:off x="10518447" y="6352674"/>
            <a:ext cx="15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3 балла</a:t>
            </a:r>
          </a:p>
        </p:txBody>
      </p:sp>
    </p:spTree>
    <p:extLst>
      <p:ext uri="{BB962C8B-B14F-4D97-AF65-F5344CB8AC3E}">
        <p14:creationId xmlns:p14="http://schemas.microsoft.com/office/powerpoint/2010/main" val="1447034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DB63A00-A130-4EBB-BA5E-90DC7922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Теоретические задания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CE754D-DA65-4CF1-9C26-4FE34C0E2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 тур</a:t>
            </a:r>
          </a:p>
        </p:txBody>
      </p:sp>
    </p:spTree>
    <p:extLst>
      <p:ext uri="{BB962C8B-B14F-4D97-AF65-F5344CB8AC3E}">
        <p14:creationId xmlns:p14="http://schemas.microsoft.com/office/powerpoint/2010/main" val="9307288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41D3E4-0156-41E9-BEBA-81AF0FC43F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521" t="48196" r="38387" b="27451"/>
          <a:stretch/>
        </p:blipFill>
        <p:spPr>
          <a:xfrm>
            <a:off x="117972" y="1756441"/>
            <a:ext cx="3536766" cy="3345118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45729EB-D7F6-49B3-B60E-5F42F66B1B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8907275"/>
              </p:ext>
            </p:extLst>
          </p:nvPr>
        </p:nvGraphicFramePr>
        <p:xfrm>
          <a:off x="3866493" y="1756441"/>
          <a:ext cx="8127999" cy="7315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64210">
                  <a:extLst>
                    <a:ext uri="{9D8B030D-6E8A-4147-A177-3AD203B41FA5}">
                      <a16:colId xmlns:a16="http://schemas.microsoft.com/office/drawing/2014/main" val="1821835151"/>
                    </a:ext>
                  </a:extLst>
                </a:gridCol>
                <a:gridCol w="2935705">
                  <a:extLst>
                    <a:ext uri="{9D8B030D-6E8A-4147-A177-3AD203B41FA5}">
                      <a16:colId xmlns:a16="http://schemas.microsoft.com/office/drawing/2014/main" val="1325817013"/>
                    </a:ext>
                  </a:extLst>
                </a:gridCol>
                <a:gridCol w="1628084">
                  <a:extLst>
                    <a:ext uri="{9D8B030D-6E8A-4147-A177-3AD203B41FA5}">
                      <a16:colId xmlns:a16="http://schemas.microsoft.com/office/drawing/2014/main" val="475342010"/>
                    </a:ext>
                  </a:extLst>
                </a:gridCol>
              </a:tblGrid>
              <a:tr h="291609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честь какого транспортного объекта, построенного в 1927-1930 гг., назван один из районов города?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Турксиб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(Туркестано-Сибирская железная дорога, Туркестано-Сибирская магистраль)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 балла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2473982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F80E0AB-AC08-49D9-A757-02033948DC3C}"/>
              </a:ext>
            </a:extLst>
          </p:cNvPr>
          <p:cNvSpPr/>
          <p:nvPr/>
        </p:nvSpPr>
        <p:spPr>
          <a:xfrm>
            <a:off x="2173953" y="4244741"/>
            <a:ext cx="722923" cy="346634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F34A8-E9D8-40EC-85D9-A5C38C214D12}"/>
              </a:ext>
            </a:extLst>
          </p:cNvPr>
          <p:cNvSpPr txBox="1"/>
          <p:nvPr/>
        </p:nvSpPr>
        <p:spPr>
          <a:xfrm>
            <a:off x="4061861" y="1285508"/>
            <a:ext cx="9817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C9ECC9-EC96-42F5-BA33-C403EA49BC1D}"/>
              </a:ext>
            </a:extLst>
          </p:cNvPr>
          <p:cNvSpPr txBox="1"/>
          <p:nvPr/>
        </p:nvSpPr>
        <p:spPr>
          <a:xfrm>
            <a:off x="10518447" y="6352674"/>
            <a:ext cx="15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1,5 балла</a:t>
            </a:r>
          </a:p>
        </p:txBody>
      </p:sp>
    </p:spTree>
    <p:extLst>
      <p:ext uri="{BB962C8B-B14F-4D97-AF65-F5344CB8AC3E}">
        <p14:creationId xmlns:p14="http://schemas.microsoft.com/office/powerpoint/2010/main" val="3572516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C9E8977F-EC11-4A4B-8C28-6F761AA0E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661008"/>
              </p:ext>
            </p:extLst>
          </p:nvPr>
        </p:nvGraphicFramePr>
        <p:xfrm>
          <a:off x="1531487" y="738916"/>
          <a:ext cx="10172832" cy="243840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829785">
                  <a:extLst>
                    <a:ext uri="{9D8B030D-6E8A-4147-A177-3AD203B41FA5}">
                      <a16:colId xmlns:a16="http://schemas.microsoft.com/office/drawing/2014/main" val="641233477"/>
                    </a:ext>
                  </a:extLst>
                </a:gridCol>
                <a:gridCol w="5014762">
                  <a:extLst>
                    <a:ext uri="{9D8B030D-6E8A-4147-A177-3AD203B41FA5}">
                      <a16:colId xmlns:a16="http://schemas.microsoft.com/office/drawing/2014/main" val="2265846865"/>
                    </a:ext>
                  </a:extLst>
                </a:gridCol>
                <a:gridCol w="1328285">
                  <a:extLst>
                    <a:ext uri="{9D8B030D-6E8A-4147-A177-3AD203B41FA5}">
                      <a16:colId xmlns:a16="http://schemas.microsoft.com/office/drawing/2014/main" val="522481547"/>
                    </a:ext>
                  </a:extLst>
                </a:gridCol>
              </a:tblGrid>
              <a:tr h="579745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 11 км к юго-востоку от территории, изображенной на карте, находится горнолыжный курорт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Чимбулак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 Определите абсолютную высоту, на которой находится метеостанция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Чимбулака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, если известно, что барометр, установленный на ней, показывает значение 560 мм рт. ст., а барометр на метеостанции, находящейся в 1 км к юго-юго-востоку от церкви, обозначенной цифрой 1 – 690 мм рт. ст.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2207 м. </a:t>
                      </a:r>
                    </a:p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Высота метеостанции, обозначенной на карте – 842 м. Разница давлений между метеостанциями – 130 мм рт. ст. Поскольку давление уменьшается на 1 мм рт. ст. с подъёмом на 10,5 м, то разница высот между 2 метеостанциями 130*10,5 = 1365 м. Следовательно, высота метеостанции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Чимбулака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- 2207 м. Из-за того, что в разных источниках средние значения изменения атмосферного давления с высотой колеблются в пределах 9-12 м, то допустимы отклонения от ответа в пределах 2010-2410 м.</a:t>
                      </a:r>
                      <a:endParaRPr lang="ru-RU" sz="14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балла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238573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5FFC37-42FE-4B68-BEA3-C14024D627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1410" t="9345" r="31410" b="7578"/>
          <a:stretch/>
        </p:blipFill>
        <p:spPr>
          <a:xfrm>
            <a:off x="80538" y="3287961"/>
            <a:ext cx="2027223" cy="283112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6833B76-0B6A-4A47-9DF6-0C93F0358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9499" t="33893" r="49471" b="49953"/>
          <a:stretch/>
        </p:blipFill>
        <p:spPr>
          <a:xfrm>
            <a:off x="3455469" y="3312187"/>
            <a:ext cx="3609474" cy="3304204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C8EBD03-5208-41E4-B5CD-F3ACD55C7627}"/>
              </a:ext>
            </a:extLst>
          </p:cNvPr>
          <p:cNvSpPr/>
          <p:nvPr/>
        </p:nvSpPr>
        <p:spPr>
          <a:xfrm>
            <a:off x="529062" y="4137218"/>
            <a:ext cx="484553" cy="476739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5E9F5FB-7F1F-47E3-863A-E85DB1CE036F}"/>
              </a:ext>
            </a:extLst>
          </p:cNvPr>
          <p:cNvSpPr/>
          <p:nvPr/>
        </p:nvSpPr>
        <p:spPr>
          <a:xfrm>
            <a:off x="5120312" y="4372142"/>
            <a:ext cx="404590" cy="328443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6DCCDE3-0B8E-4234-A3B4-4B50730374B9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1013615" y="4375588"/>
            <a:ext cx="2441854" cy="53373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A28964-C728-4B69-B9C5-60C3444DB5E5}"/>
              </a:ext>
            </a:extLst>
          </p:cNvPr>
          <p:cNvSpPr txBox="1"/>
          <p:nvPr/>
        </p:nvSpPr>
        <p:spPr>
          <a:xfrm>
            <a:off x="1742173" y="221381"/>
            <a:ext cx="1116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F80C72-2A4D-4241-A5C4-F5F3BA400A67}"/>
              </a:ext>
            </a:extLst>
          </p:cNvPr>
          <p:cNvSpPr txBox="1"/>
          <p:nvPr/>
        </p:nvSpPr>
        <p:spPr>
          <a:xfrm>
            <a:off x="10408038" y="4594957"/>
            <a:ext cx="1540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2 балла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117A83-DBCB-49FD-A0C2-D099B6DEA8BE}"/>
              </a:ext>
            </a:extLst>
          </p:cNvPr>
          <p:cNvSpPr txBox="1"/>
          <p:nvPr/>
        </p:nvSpPr>
        <p:spPr>
          <a:xfrm>
            <a:off x="8989997" y="6247059"/>
            <a:ext cx="38886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Итого – максимум 20 баллов</a:t>
            </a:r>
          </a:p>
        </p:txBody>
      </p:sp>
    </p:spTree>
    <p:extLst>
      <p:ext uri="{BB962C8B-B14F-4D97-AF65-F5344CB8AC3E}">
        <p14:creationId xmlns:p14="http://schemas.microsoft.com/office/powerpoint/2010/main" val="3926218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DB63A00-A130-4EBB-BA5E-90DC79227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Тестовые задания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5CE754D-DA65-4CF1-9C26-4FE34C0E22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3 тур</a:t>
            </a:r>
          </a:p>
        </p:txBody>
      </p:sp>
    </p:spTree>
    <p:extLst>
      <p:ext uri="{BB962C8B-B14F-4D97-AF65-F5344CB8AC3E}">
        <p14:creationId xmlns:p14="http://schemas.microsoft.com/office/powerpoint/2010/main" val="2685842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DD0CB4-A01D-4F96-98C8-DAD6D772C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11237D-83E7-4756-AE18-B0299A21E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23" y="1520825"/>
            <a:ext cx="339485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облака имеют вертикальное развитие в условиях восходящей конвекции?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Кучевые.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Перистые.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Серебристые.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Слоистые.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65BDFF5-C93C-4C90-BB43-A175BD18EE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982" y="0"/>
            <a:ext cx="5679728" cy="6858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2BF68A4-4CA7-4D35-84A6-2C0B6BEFB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321" y="1593960"/>
            <a:ext cx="3710355" cy="210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4412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E40C0-5C37-4E06-8CD8-561E70236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2B5CD8-26BB-4B2C-8B75-F69D9A6CC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08" y="1559902"/>
            <a:ext cx="3593123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пределах каких особо охраняемых природных территорий обитают горные гориллы?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</a:t>
            </a:r>
            <a:r>
              <a:rPr lang="ru-RU" sz="14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Вирунга</a:t>
            </a: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ru-RU" sz="14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Бвинди</a:t>
            </a: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Крюгера и Центральная Калахари.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Масаи-Мара и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Амбосели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Серенгети и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Нгоронгоро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D2E1BB-2194-4771-BE45-BDC1E3524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432" y="174625"/>
            <a:ext cx="2969846" cy="198725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7C19033-EAB6-4782-AD9E-3300C67FE6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4374" y="2222256"/>
            <a:ext cx="2133968" cy="19872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1AA5E6-C833-4828-9370-3D5BA8C1E4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96" y="174625"/>
            <a:ext cx="2969846" cy="198209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313FD86-5AFC-4139-9B6C-5489944EC1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3" t="3418" r="4219" b="3476"/>
          <a:stretch/>
        </p:blipFill>
        <p:spPr>
          <a:xfrm>
            <a:off x="9940560" y="955139"/>
            <a:ext cx="2154979" cy="32543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7FAAD57-A59B-48FD-9525-F9AFE5701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738" y="2221963"/>
            <a:ext cx="3080705" cy="198755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7108C35-CFC5-47B7-810C-106E7FD5E85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93"/>
          <a:stretch/>
        </p:blipFill>
        <p:spPr>
          <a:xfrm>
            <a:off x="75721" y="4387294"/>
            <a:ext cx="2284525" cy="147630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4EC2787-14FA-48A6-B4C7-96D3448046C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34" y="4387294"/>
            <a:ext cx="1104651" cy="14763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30836F6-BCC6-47B6-A53F-A4E0567CA6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78" y="4387295"/>
            <a:ext cx="2248149" cy="148413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08646E8-CACC-40C2-832D-C6C5ECDE69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21" y="4387294"/>
            <a:ext cx="1977292" cy="1482969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F63B33-DD42-4376-B6E3-A1EC8CD6BB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540" y="4379473"/>
            <a:ext cx="2225109" cy="14841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9364D778-8256-4C43-97BF-6D74143E86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631" y="4387294"/>
            <a:ext cx="1966648" cy="147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08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BC91EC-2F36-4101-A28D-661C940F8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3580C9-AFEA-41F5-A3E7-40C1B5F07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07" y="1567717"/>
            <a:ext cx="3350847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называется внесистемная единица измерения объёма перемещения воды морскими течениями, равная 1 млн м</a:t>
            </a:r>
            <a:r>
              <a:rPr lang="ru-RU" sz="1400" b="1" baseline="30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/с?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Кусто.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Немо.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</a:t>
            </a:r>
            <a:r>
              <a:rPr lang="ru-RU" sz="14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Свердруп</a:t>
            </a: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Сенкевич.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008040B-D040-42B5-896C-BE799C3E9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600136"/>
            <a:ext cx="4762500" cy="3143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33B1AB-0738-49DF-9966-F75D9B2A59F0}"/>
              </a:ext>
            </a:extLst>
          </p:cNvPr>
          <p:cNvSpPr txBox="1"/>
          <p:nvPr/>
        </p:nvSpPr>
        <p:spPr>
          <a:xfrm>
            <a:off x="8557846" y="604065"/>
            <a:ext cx="320430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Харальд Ульрик </a:t>
            </a:r>
            <a:r>
              <a:rPr lang="ru-RU" b="1" dirty="0" err="1"/>
              <a:t>Свердруп</a:t>
            </a:r>
            <a:r>
              <a:rPr lang="ru-RU" dirty="0"/>
              <a:t> (</a:t>
            </a:r>
            <a:r>
              <a:rPr lang="en-US" dirty="0"/>
              <a:t>15</a:t>
            </a:r>
            <a:r>
              <a:rPr lang="ru-RU" dirty="0"/>
              <a:t>.11.1888—21.08.1957)</a:t>
            </a:r>
          </a:p>
          <a:p>
            <a:r>
              <a:rPr lang="ru-RU" dirty="0"/>
              <a:t>норвежский океанограф и метеоролог.</a:t>
            </a:r>
          </a:p>
          <a:p>
            <a:r>
              <a:rPr lang="ru-RU" dirty="0"/>
              <a:t>С 1918 по 1925 г. руководил научными исследованиями в экспедиции на шхуне «Мод», в ходе которой было установлено, что мыс Челюскина является самой северной точкой Евразии.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A993B9-4B32-4C91-BCA3-A219BC5F7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0" y="4283477"/>
            <a:ext cx="1727707" cy="223565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4904D7F-8451-49BD-8511-F0998F7AFD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383" y="4285883"/>
            <a:ext cx="1488831" cy="22332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A68286-01B1-4662-935D-73D09791F5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1" r="8157"/>
          <a:stretch/>
        </p:blipFill>
        <p:spPr>
          <a:xfrm>
            <a:off x="8629140" y="4283477"/>
            <a:ext cx="1727707" cy="223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355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F89B37-45B8-4940-ADAB-F8B3EF19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8DA65D-C675-4296-A3DE-BDF9713B8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23" y="1559902"/>
            <a:ext cx="314764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 какого стихийного бедствия может защитить инженерное сооружение, изображенное на представленной фотографии?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Землетрясение.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Оползень.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Паводок.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Сель.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19AA5-458C-48D6-B5B8-91A793E1EE36}"/>
              </a:ext>
            </a:extLst>
          </p:cNvPr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182" y="2954190"/>
            <a:ext cx="4970048" cy="3742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7416E2-D1A0-465F-8115-16195DAC6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724" y="121993"/>
            <a:ext cx="7650118" cy="213665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0D75C0C-C848-4CF8-9A28-2920150219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017" y="2351576"/>
            <a:ext cx="3285825" cy="204067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F2F05A-8EA1-4027-B572-3CA5B5109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489" y="4485175"/>
            <a:ext cx="2948353" cy="221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46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D63DF4A-BBBA-4D0D-ACE9-70224CEF8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090" y="365125"/>
            <a:ext cx="9700537" cy="56370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14B60-5CA9-4154-817F-1FA22F225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D5C5A9-2C60-4A5D-9E72-1FB1C72AAB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862" y="1536456"/>
            <a:ext cx="31242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каком из перечисленных городов наблюдается наибольшее среднее годовое значение продолжительности солнечного сияния?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Улан-Удэ.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Уфа.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Челябинск.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Южно-Сахалинск.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5845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B27798-9FF0-465E-9C69-5842CC667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6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AEF4DB3-E1B4-4087-A1F2-92A3528D5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07" y="1513010"/>
            <a:ext cx="2772507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Каков будет обратный азимут, если прямой азимут составляет 78˚?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12˚.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102˚.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258˚.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282˚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697598-EF6A-4DC2-8A09-BFF9D4D94D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624" t="23362" r="4167" b="35498"/>
          <a:stretch/>
        </p:blipFill>
        <p:spPr>
          <a:xfrm>
            <a:off x="5126891" y="1875692"/>
            <a:ext cx="4302369" cy="28213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25C46F-D579-4D21-BB81-72387D0A8770}"/>
              </a:ext>
            </a:extLst>
          </p:cNvPr>
          <p:cNvSpPr txBox="1"/>
          <p:nvPr/>
        </p:nvSpPr>
        <p:spPr>
          <a:xfrm>
            <a:off x="5634892" y="1328930"/>
            <a:ext cx="34778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/>
              <a:t>78°+180°=258°</a:t>
            </a:r>
          </a:p>
        </p:txBody>
      </p:sp>
    </p:spTree>
    <p:extLst>
      <p:ext uri="{BB962C8B-B14F-4D97-AF65-F5344CB8AC3E}">
        <p14:creationId xmlns:p14="http://schemas.microsoft.com/office/powerpoint/2010/main" val="40681796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EDC2AD-3688-44A5-8258-10CFFE94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F7749F-EFC7-44D1-A2D5-360946976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677" y="1520825"/>
            <a:ext cx="4312138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Какое соотношение отражает избыточность увлажнения территории?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Превышение годового количества осадков над годовым показателем испарения.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Превышение годового количества осадков над годовым показателем испаряемости.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Превышение годового количества осадков над годовым показателем объёма стока.</a:t>
            </a:r>
          </a:p>
          <a:p>
            <a:pPr marL="180340" indent="-18034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Превышение количества осадков в зимний период над количеством осадков в летний период.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D44FE46-35CE-4F69-A091-713687A3A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" t="35328" r="1275" b="34473"/>
          <a:stretch/>
        </p:blipFill>
        <p:spPr>
          <a:xfrm>
            <a:off x="4822091" y="59680"/>
            <a:ext cx="6861909" cy="36368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A2F4AFE-47F7-448F-8F6D-ABD1D416D8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" t="65983" r="1275" b="2906"/>
          <a:stretch/>
        </p:blipFill>
        <p:spPr>
          <a:xfrm>
            <a:off x="4814276" y="3079261"/>
            <a:ext cx="6861908" cy="373912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1BC9AAE-335A-4669-A02D-DECCC20C9EA5}"/>
              </a:ext>
            </a:extLst>
          </p:cNvPr>
          <p:cNvSpPr txBox="1"/>
          <p:nvPr/>
        </p:nvSpPr>
        <p:spPr>
          <a:xfrm>
            <a:off x="4962769" y="2743200"/>
            <a:ext cx="182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Испарение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7DB5BE-A86F-41A9-887E-96BAB934D1FA}"/>
              </a:ext>
            </a:extLst>
          </p:cNvPr>
          <p:cNvSpPr txBox="1"/>
          <p:nvPr/>
        </p:nvSpPr>
        <p:spPr>
          <a:xfrm>
            <a:off x="4962768" y="6308209"/>
            <a:ext cx="182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Испаряемость</a:t>
            </a:r>
          </a:p>
        </p:txBody>
      </p:sp>
    </p:spTree>
    <p:extLst>
      <p:ext uri="{BB962C8B-B14F-4D97-AF65-F5344CB8AC3E}">
        <p14:creationId xmlns:p14="http://schemas.microsoft.com/office/powerpoint/2010/main" val="1339563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A18F6-D4C4-473F-A5C3-B13CA50DF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1 (9 классы)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AE43D7-52AB-4B69-9F6E-4B3E4066E2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5341" y="1318662"/>
            <a:ext cx="7775819" cy="4858302"/>
          </a:xfrm>
        </p:spPr>
        <p:txBody>
          <a:bodyPr>
            <a:normAutofit/>
          </a:bodyPr>
          <a:lstStyle/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1965 г. американский писатель Фрэнк Герберт издал фантастический роман, названый в честь аккумулятивной формы рельефа. Его вдохновила работа учёных Лесного управления США в штате Орегон, которые проводили исследования динамики этих форм рельефа для разработки мер контроля и снижения ущерба, связанного с ними. Такие формы рельефа распространены на морском побережье и на территориях с недостатком увлажнения.</a:t>
            </a:r>
            <a:endParaRPr lang="ru-RU" sz="1400" b="1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5DE32F-B454-4FE2-BB41-F98DA5A60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58" y="1462832"/>
            <a:ext cx="1554283" cy="196616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323E081-5AFF-4093-831D-C4C2AFD55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89" y="3524483"/>
            <a:ext cx="1554283" cy="244571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80FC0D-2DEC-4AE1-9CB9-A6265BCCE1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5" y="134881"/>
            <a:ext cx="2335172" cy="155580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4A0FD19-7D47-4FD4-988A-E6728A25A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4" y="1738431"/>
            <a:ext cx="2343727" cy="1562485"/>
          </a:xfrm>
          <a:prstGeom prst="rect">
            <a:avLst/>
          </a:prstGeom>
        </p:spPr>
      </p:pic>
      <p:graphicFrame>
        <p:nvGraphicFramePr>
          <p:cNvPr id="18" name="Таблица 18">
            <a:extLst>
              <a:ext uri="{FF2B5EF4-FFF2-40B4-BE49-F238E27FC236}">
                <a16:creationId xmlns:a16="http://schemas.microsoft.com/office/drawing/2014/main" id="{3CF2024C-09E3-42D7-B63E-B03B31C85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5202689"/>
              </p:ext>
            </p:extLst>
          </p:nvPr>
        </p:nvGraphicFramePr>
        <p:xfrm>
          <a:off x="1675651" y="2588286"/>
          <a:ext cx="8016989" cy="348980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98993">
                  <a:extLst>
                    <a:ext uri="{9D8B030D-6E8A-4147-A177-3AD203B41FA5}">
                      <a16:colId xmlns:a16="http://schemas.microsoft.com/office/drawing/2014/main" val="302987113"/>
                    </a:ext>
                  </a:extLst>
                </a:gridCol>
                <a:gridCol w="3531211">
                  <a:extLst>
                    <a:ext uri="{9D8B030D-6E8A-4147-A177-3AD203B41FA5}">
                      <a16:colId xmlns:a16="http://schemas.microsoft.com/office/drawing/2014/main" val="4291406320"/>
                    </a:ext>
                  </a:extLst>
                </a:gridCol>
                <a:gridCol w="886785">
                  <a:extLst>
                    <a:ext uri="{9D8B030D-6E8A-4147-A177-3AD203B41FA5}">
                      <a16:colId xmlns:a16="http://schemas.microsoft.com/office/drawing/2014/main" val="1974280349"/>
                    </a:ext>
                  </a:extLst>
                </a:gridCol>
              </a:tblGrid>
              <a:tr h="777188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</a:rPr>
                        <a:t>Как называется роман и форма рельефа? 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/>
                        <a:t>Дюна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2 балла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2403015"/>
                  </a:ext>
                </a:extLst>
              </a:tr>
              <a:tr h="777188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</a:rPr>
                        <a:t>Каково происхождение данной формы рельефа?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Эоловое (ветровое)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2 балл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9050750"/>
                  </a:ext>
                </a:extLst>
              </a:tr>
              <a:tr h="777188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</a:rPr>
                        <a:t>Какой ущерб наносят эти формы рельефа хозяйству?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</a:rPr>
                        <a:t>Передвижение дюн и засыпание песком хозяйственных объектов, населённых пунктов, инфраструктуры и др.</a:t>
                      </a:r>
                      <a:endParaRPr lang="ru-RU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89756519"/>
                  </a:ext>
                </a:extLst>
              </a:tr>
              <a:tr h="777188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</a:rPr>
                        <a:t>Почему эти формы рельефа исследовали учёные именно Лесного управления? Кратко опишите мероприятия по снижению потенциального ущерба.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Основной мерой предотвращения движения (перемещения) дюн является их закрепление древесной и кустарниковой растительностью с хорошо развитой корневой системой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31724521"/>
                  </a:ext>
                </a:extLst>
              </a:tr>
            </a:tbl>
          </a:graphicData>
        </a:graphic>
      </p:graphicFrame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6CF9901-16B4-41D5-BB1F-268A81BD31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3" y="3348658"/>
            <a:ext cx="2343727" cy="156248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B755706-48D9-4952-838E-766A32FD9B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213" y="4976410"/>
            <a:ext cx="2335174" cy="174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332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C4A3ED-866B-44C3-9B4C-82A2BDD276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372" y="574496"/>
            <a:ext cx="9049149" cy="530548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0B8F8E-5D5B-402E-80AD-2B3695AC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8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631A236-B067-4123-8B23-A634DC3FB8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69" y="1528641"/>
            <a:ext cx="34915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Какие города НЕ имеют связи по рекам и озёрам (без учета их судоходности)?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Пенза и Тамбов.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Екатеринбург и Горно-Алтайск.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Иркутск и Чита. </a:t>
            </a:r>
          </a:p>
          <a:p>
            <a:pPr marL="457200" algn="just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Кызыл и Красноярск.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8487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DB52AB-47A1-49A7-8E1C-6039038CB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9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57474B-0D4D-4E04-9A0B-9F8D5B032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23" y="1536456"/>
            <a:ext cx="4179277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Что такое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зандр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indent="-18034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Магматическое тело, образовавшееся при застывании магмы на той или иной глубине от земной поверхности.</a:t>
            </a:r>
          </a:p>
          <a:p>
            <a:pPr marL="180340" indent="-18034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Неслоистая, суглинисто-супесчаная осадочная горная порода светло-жёлтого или палевого цвета, сложенная преимущественно пылеватыми частицами.</a:t>
            </a:r>
          </a:p>
          <a:p>
            <a:pPr marL="180340" indent="-180340"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Пологая волнистая равнина, расположенная перед внешним краем конечных морен, сложенная галечником, гравием и песком.</a:t>
            </a:r>
          </a:p>
          <a:p>
            <a:pPr marL="180340" indent="-18034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Часть акватории реки, защищённая от ледохода и течения.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37F0E61-B3D5-41F8-968D-F4BF6CC85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338" y="1383675"/>
            <a:ext cx="7145215" cy="33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213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FA2385-C0D0-4AF5-9EF8-7DF3F04FD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265A94-324D-4F36-95D7-4C3EEAD71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24" y="1559902"/>
            <a:ext cx="377287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 называется процесс последовательной и закономерной смены одного биологического сообщества другим в пределах определённого участка территории в результате изменения действия различных факторов?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Акклиматизация.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Зарастание.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Интродукция.</a:t>
            </a:r>
          </a:p>
          <a:p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Сукцессия.</a:t>
            </a: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A91C36-56AE-4CF4-8939-FEAA73C8ED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1690688"/>
            <a:ext cx="7441268" cy="327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28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095DE8-1720-4F74-9DCA-23ADF7545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11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46589C-E8E0-4493-9380-37CDFDC07D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54" y="1544271"/>
            <a:ext cx="3780692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Какая из перечисленных </a:t>
            </a:r>
            <a:r>
              <a:rPr lang="ru-RU" sz="1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субэтнических</a:t>
            </a: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групп проживает преимущественно на территории России?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Андийцы.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</a:t>
            </a:r>
            <a:r>
              <a:rPr lang="ru-RU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Гаджалы</a:t>
            </a: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Гуцулы.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Латгальцы.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551946-2381-48D3-8B16-C238C09D2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2" y="169032"/>
            <a:ext cx="1672532" cy="20192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E0C162-24A4-4647-9F8E-304379119C33}"/>
              </a:ext>
            </a:extLst>
          </p:cNvPr>
          <p:cNvSpPr txBox="1"/>
          <p:nvPr/>
        </p:nvSpPr>
        <p:spPr>
          <a:xfrm>
            <a:off x="6096000" y="1301179"/>
            <a:ext cx="4564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/>
              </a:rPr>
              <a:t>Андийцы — один из древнейших коренных народов Дагестана, предки которого появились в регионе в бронзовом веке.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F73CCD-F17C-43CD-9DB8-29115D0664F5}"/>
              </a:ext>
            </a:extLst>
          </p:cNvPr>
          <p:cNvSpPr txBox="1"/>
          <p:nvPr/>
        </p:nvSpPr>
        <p:spPr>
          <a:xfrm>
            <a:off x="6096000" y="2804096"/>
            <a:ext cx="4564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Гаджалы</a:t>
            </a:r>
            <a:r>
              <a:rPr lang="ru-RU" dirty="0"/>
              <a:t> — это ближайшие родственники гагаузов, проживающие на территории Болгарии.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0B9E92-9BEB-4045-A949-845F1CA776DF}"/>
              </a:ext>
            </a:extLst>
          </p:cNvPr>
          <p:cNvSpPr txBox="1"/>
          <p:nvPr/>
        </p:nvSpPr>
        <p:spPr>
          <a:xfrm>
            <a:off x="6096000" y="4171827"/>
            <a:ext cx="4564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Гуцулы — эт­но­куль­тур­ная груп­па ук­ра­ин­цев Кар­пат. Жи­вут на юго-за­па­де Ук­раи­ны и севе­ре Ру­мы­нии.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A94B9F-4F25-4BEE-A344-FEB945E68943}"/>
              </a:ext>
            </a:extLst>
          </p:cNvPr>
          <p:cNvSpPr txBox="1"/>
          <p:nvPr/>
        </p:nvSpPr>
        <p:spPr>
          <a:xfrm>
            <a:off x="6096000" y="5398014"/>
            <a:ext cx="4564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effectLst/>
              </a:rPr>
              <a:t>Латгальцы — </a:t>
            </a:r>
            <a:r>
              <a:rPr lang="ru-RU" dirty="0"/>
              <a:t>эт­ническая груп­па в со­ста­ве ла­ты­шей. Жи­вут в основном в Восточной Лат­вии (</a:t>
            </a:r>
            <a:r>
              <a:rPr lang="ru-RU" dirty="0" err="1"/>
              <a:t>Лат­га­ле</a:t>
            </a:r>
            <a:r>
              <a:rPr lang="ru-RU" dirty="0"/>
              <a:t>).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48DD1C4-5469-4B2D-BB86-A16D9B9B1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24" t="27512" r="40011" b="24559"/>
          <a:stretch/>
        </p:blipFill>
        <p:spPr>
          <a:xfrm>
            <a:off x="4303362" y="2247272"/>
            <a:ext cx="1676562" cy="149629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9E8A55-04A4-4BB0-99DB-6CCF8BEA6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3" y="3802534"/>
            <a:ext cx="1672532" cy="134414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E5C58B7-57CB-4959-8519-0F4ED8577B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362" y="5205643"/>
            <a:ext cx="1672532" cy="111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37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88D56FA-0334-42EB-B569-E079EF22C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5AAFB8F-9D06-482C-A1F8-4DD0DABEC4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3307" y="1552086"/>
            <a:ext cx="346807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Какой город является важнейшим центром нефтехимии, судостроения и авиастроения, а также крупнейшим портом в своей стране?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Амстердам.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Бремерхафен.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Валенсия.</a:t>
            </a:r>
          </a:p>
          <a:p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Марсель.</a:t>
            </a:r>
            <a:endParaRPr lang="ru-RU" sz="1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849B3-BC64-430E-920A-DA46D53A033F}"/>
              </a:ext>
            </a:extLst>
          </p:cNvPr>
          <p:cNvSpPr txBox="1"/>
          <p:nvPr/>
        </p:nvSpPr>
        <p:spPr>
          <a:xfrm>
            <a:off x="5226540" y="2884062"/>
            <a:ext cx="59084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Марсель - пор­то­вый ком­плекс круп­ней­ший в стра­не, на не­го при­хо­дит­ся бо­лее </a:t>
            </a:r>
            <a:r>
              <a:rPr lang="ru-RU" baseline="30000" dirty="0"/>
              <a:t>1</a:t>
            </a:r>
            <a:r>
              <a:rPr lang="ru-RU" dirty="0"/>
              <a:t>/</a:t>
            </a:r>
            <a:r>
              <a:rPr lang="ru-RU" baseline="-25000" dirty="0"/>
              <a:t>4</a:t>
            </a:r>
            <a:r>
              <a:rPr lang="ru-RU" dirty="0"/>
              <a:t> гру­зов. На ба­зе им­порт­ной неф­ти вы­рос­ла круп­ная неф­те­пе­ре­ра­ба­ты­ваю­щая и неф­те­хи­мическая промышленность. Близко рас­по­ло­жены штаб-квар­ти­ра и про­из­водственные мощ­но­сти ком­па­нии «</a:t>
            </a:r>
            <a:r>
              <a:rPr lang="ru-RU" dirty="0" err="1"/>
              <a:t>Eurocopter</a:t>
            </a:r>
            <a:r>
              <a:rPr lang="ru-RU" dirty="0"/>
              <a:t>» (вы­пуск вер­то­лё­тов), про­изводство са­мо­лё­тов для по­жа­ро­ту­ше­ния (EADS). Тра­ди­ци­он­ные отрасли - су­до­ре­монт и су­до­строе­ние , раз­ра­бот­ка и про­изводство тех­ни­ки для глу­бо­ко­вод­ных ра­бот, водо­лаз­но­го сна­ря­же­ния.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956A43-9307-4D25-A22A-CA6B7032E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220" y="220110"/>
            <a:ext cx="4428744" cy="266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39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0E2D6-918A-4A8E-9C07-CC37F9B31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50C329C-2714-4B32-AC3B-7DA7EBBB0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54" y="1559902"/>
            <a:ext cx="2983523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Какая страна занимает первое место в мире по объёмам производства урана?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Австралия.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Казахстан.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Намибия.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Россия.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9EBB78-010B-408F-98CE-071251F38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3" t="30541" r="39602" b="10086"/>
          <a:stretch/>
        </p:blipFill>
        <p:spPr>
          <a:xfrm>
            <a:off x="3970215" y="365125"/>
            <a:ext cx="5832285" cy="5275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833CD6-A29C-4C16-94E5-06AD40C496D6}"/>
              </a:ext>
            </a:extLst>
          </p:cNvPr>
          <p:cNvSpPr txBox="1"/>
          <p:nvPr/>
        </p:nvSpPr>
        <p:spPr>
          <a:xfrm>
            <a:off x="4087446" y="5640509"/>
            <a:ext cx="57150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Источник: </a:t>
            </a:r>
          </a:p>
          <a:p>
            <a:r>
              <a:rPr lang="en-US" sz="1100" dirty="0">
                <a:solidFill>
                  <a:srgbClr val="0563C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https://www.world-nuclear.org/information-library/nuclear-fuel-cycle/mining-of-uranium/world-uranium-mining-production.aspx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34284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8DBAB8-B370-4C4B-AA65-5A1C9F310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14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E062D8-A429-420E-A9C4-9CCE7417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54" y="1567717"/>
            <a:ext cx="361656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места слияния каких рек установлен обелиск «Центр Азии»?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Бия и Катунь.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Большой и Малый Енисей.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Лена и Ангара.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Шилка и Аргунь.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2098C2-4B4C-4779-BDA7-4B7BAEE6F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93" y="365125"/>
            <a:ext cx="2345818" cy="313592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E1ABB7-FE96-4F8A-9D08-A5708433CE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634" y="365124"/>
            <a:ext cx="4699612" cy="3135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C1FF72-EFD6-498F-9396-57C0954C25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61" y="3629825"/>
            <a:ext cx="2895745" cy="3014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4735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6A938-8FF2-4086-8D92-7002DD066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15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C9CEB5-4703-46AB-8088-80BB9EDEEB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6754" y="1536456"/>
            <a:ext cx="4413738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Каким статусом наделён город Байконур в отношениях с Российской Федерацией?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80340" indent="-180340"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Статусом, соответствующим городу федерального значения Российской Федерации.</a:t>
            </a:r>
          </a:p>
          <a:p>
            <a:pPr marL="180340" indent="-18034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Статусом, соответствующим свободной экономической зоны Российской Федерации.</a:t>
            </a:r>
          </a:p>
          <a:p>
            <a:pPr marL="180340" indent="-180340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Статусом, соответствующим муниципальному образованию субъекта Российской Федерации.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Статусом, соответствующим федеральной территории Российской Федерации.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A6501D-8152-46E5-9133-0D63D38936E9}"/>
              </a:ext>
            </a:extLst>
          </p:cNvPr>
          <p:cNvSpPr txBox="1"/>
          <p:nvPr/>
        </p:nvSpPr>
        <p:spPr>
          <a:xfrm>
            <a:off x="5500077" y="2688492"/>
            <a:ext cx="585372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/>
              <a:t>Международное Соглашение между Российской Федерацией и Республикой Казахстан о статусе города Байконур, порядке формирования и статусе его органов исполнительной власти от 23 декабря 1995 года, статья 1, пункт 1.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/>
              <a:t>«Статья 1. Статус города Байконур</a:t>
            </a:r>
            <a:r>
              <a:rPr lang="ru-RU" sz="1400" i="1" dirty="0"/>
              <a:t> </a:t>
            </a:r>
            <a:endParaRPr lang="ru-RU" sz="1400" dirty="0"/>
          </a:p>
          <a:p>
            <a:pPr algn="just"/>
            <a:r>
              <a:rPr lang="ru-RU" sz="1400" i="1" dirty="0"/>
              <a:t>1. Город Байконур является административно-территориальной единицей Республики Казахстан, функционирующей в условиях аренды.</a:t>
            </a:r>
            <a:endParaRPr lang="ru-RU" sz="1400" dirty="0"/>
          </a:p>
          <a:p>
            <a:pPr algn="just"/>
            <a:r>
              <a:rPr lang="ru-RU" sz="1400" dirty="0"/>
              <a:t>На период аренды комплекса «Байконур» город Байконур в отношениях с Российской Федерацией </a:t>
            </a:r>
            <a:r>
              <a:rPr lang="ru-RU" sz="1400" b="1" dirty="0"/>
              <a:t>наделяется статусом, соответствующим городу федерального значения Российской Федерации</a:t>
            </a:r>
            <a:r>
              <a:rPr lang="ru-RU" sz="1400" dirty="0"/>
              <a:t>, с особым режимом безопасного функционирования объектов, предприятий и организаций, а также проживания граждан».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3E997D4-5815-4450-9C07-2B19BE1F3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510" y="365125"/>
            <a:ext cx="3802183" cy="213555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8915534-ED5E-4A5B-B699-416DE437B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2" y="365125"/>
            <a:ext cx="1398956" cy="21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991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8C6695-F4A4-41B1-9279-2B4FF033EE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357" y="118212"/>
            <a:ext cx="4585286" cy="270818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6B536-B618-4579-AB21-D80022BDE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16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3FAC1E-77EA-4425-83EA-F4303D1FC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23" y="1552087"/>
            <a:ext cx="381195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каком субъекте Российской Федерации континентальный участок государственной границы имеет наибольшую протяженность?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Амурская область.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Забайкальский край.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Оренбургская область.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Республика Карелия.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CF213-11AD-4C43-82EA-0673F10264B5}"/>
              </a:ext>
            </a:extLst>
          </p:cNvPr>
          <p:cNvSpPr txBox="1"/>
          <p:nvPr/>
        </p:nvSpPr>
        <p:spPr>
          <a:xfrm>
            <a:off x="3803357" y="4013358"/>
            <a:ext cx="809752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Портал правительства Оренбургской области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http://www.orenburg-gov.ru/Info/OrbRegion/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«Протяженность государственной границы с Республикой Казахстан - 1876 км.»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Портал туристской информации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https://nbcrs.org/regions/zabaykalskiy-kray/obshchie-svedeniya-o-regione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 с подтверждением на сайте «Энциклопедия Забайкалья (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http://ez.chita.ru/encycl/concepts/?id=2112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«Южная и юго-восточная границы Забайкальского края является государственной границей Российской Федерации с Монголией (протяжённость 863 км) и Китайской Народной Республикой (протяжённость 1064 км)». Итого – 1927 км</a:t>
            </a:r>
          </a:p>
          <a:p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 границы Республики Карелии и Финляндии – 1271 км.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 границы Амурской области с Китаем – 1250 км.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0D2018-4265-4418-96F8-9188DDE9ED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03" y="118212"/>
            <a:ext cx="3630026" cy="387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7761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EB5938-2646-4897-A20C-54BEB864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17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B94EE15-2711-4BF5-913D-C92445B771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23" y="1528640"/>
            <a:ext cx="385884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каком центре авиастроения России в настоящее время действуют предприятия по производству и самолётов, и вертолётов?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Воронеж.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Казань.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Нижний Новгород.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Ульяновск.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492E23-D66E-4835-965F-41A1AB1174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46" y="913308"/>
            <a:ext cx="3094892" cy="20597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C0CE639-DB5E-418D-8EA0-E75C590122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46"/>
          <a:stretch/>
        </p:blipFill>
        <p:spPr>
          <a:xfrm>
            <a:off x="7885723" y="913308"/>
            <a:ext cx="3094892" cy="205973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844C7FB-AD4D-4FF5-8D8C-82218102D2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046" y="3052763"/>
            <a:ext cx="3094892" cy="20632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F33F894-AC18-4158-BC04-4D2DA5FEF0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722" y="3047323"/>
            <a:ext cx="3094892" cy="206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40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E7D3C53C-452E-4549-ACEF-EF770B7C63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74603"/>
              </p:ext>
            </p:extLst>
          </p:nvPr>
        </p:nvGraphicFramePr>
        <p:xfrm>
          <a:off x="2157129" y="174549"/>
          <a:ext cx="9835949" cy="656313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531402">
                  <a:extLst>
                    <a:ext uri="{9D8B030D-6E8A-4147-A177-3AD203B41FA5}">
                      <a16:colId xmlns:a16="http://schemas.microsoft.com/office/drawing/2014/main" val="3404690362"/>
                    </a:ext>
                  </a:extLst>
                </a:gridCol>
                <a:gridCol w="5168766">
                  <a:extLst>
                    <a:ext uri="{9D8B030D-6E8A-4147-A177-3AD203B41FA5}">
                      <a16:colId xmlns:a16="http://schemas.microsoft.com/office/drawing/2014/main" val="4253768083"/>
                    </a:ext>
                  </a:extLst>
                </a:gridCol>
                <a:gridCol w="1135781">
                  <a:extLst>
                    <a:ext uri="{9D8B030D-6E8A-4147-A177-3AD203B41FA5}">
                      <a16:colId xmlns:a16="http://schemas.microsoft.com/office/drawing/2014/main" val="174327015"/>
                    </a:ext>
                  </a:extLst>
                </a:gridCol>
              </a:tblGrid>
              <a:tr h="98553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Существует еще одна, похожая по генезису, аккумулятивная форма рельефа, имеющая отличную конфигурацию. Как она называется? 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Бархан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864525"/>
                  </a:ext>
                </a:extLst>
              </a:tr>
              <a:tr h="98553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Какова причина отличия в конфигурации двух этих форм? 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 бархана «рога» (бока, крылья) не закреплены растительностью и движутся быстрее центральной части (основной массы). У дюны «рога» (бока, крылья) закреплены растительностью, центральная часть (основная масса) дюны движется быстрее.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6239234"/>
                  </a:ext>
                </a:extLst>
              </a:tr>
              <a:tr h="637822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Какая из этих форм более динамична? Почему? 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Бархан, т.к. не закреплён растительностью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242966"/>
                  </a:ext>
                </a:extLst>
              </a:tr>
              <a:tr h="775126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Что показывает стрелка? 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Направление ветра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1352164"/>
                  </a:ext>
                </a:extLst>
              </a:tr>
              <a:tr h="1208069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Действие того же рельефообразующего фактора способствует эрозии двух видов.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Проявляется на равнинных участках, сложенных рыхлыми породами</a:t>
                      </a:r>
                      <a:endParaRPr lang="ru-RU" sz="1400" b="0" dirty="0"/>
                    </a:p>
                    <a:p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Дефляция (выдувание)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2138469"/>
                  </a:ext>
                </a:extLst>
              </a:tr>
              <a:tr h="98553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Проявляется в горах или в местах выхода на поверхность твёрдых пород, рельефообразующий фактор воздействует на породы опосредованно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Корразия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7903862"/>
                  </a:ext>
                </a:extLst>
              </a:tr>
              <a:tr h="98553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Каковы последствия первого вида эрозии?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Выдувание почвы (снижение плодородия),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Пыльные бури, </a:t>
                      </a:r>
                    </a:p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«Препарирование» твёрдых пород за счёт выдувания мягких и др. проявления дефляции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2137024"/>
                  </a:ext>
                </a:extLst>
              </a:tr>
            </a:tbl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9A26DB-88DB-49EA-9EA6-0FF30C1215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219" t="17403" r="27134" b="61404"/>
          <a:stretch/>
        </p:blipFill>
        <p:spPr>
          <a:xfrm>
            <a:off x="-346" y="3167643"/>
            <a:ext cx="2116868" cy="12381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8628E2-93FF-4205-AC96-5AD62A0BF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27" t="17403" r="49927" b="61404"/>
          <a:stretch/>
        </p:blipFill>
        <p:spPr>
          <a:xfrm>
            <a:off x="0" y="1475357"/>
            <a:ext cx="2116868" cy="123814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439D24-A933-4513-8080-44CA1508684B}"/>
              </a:ext>
            </a:extLst>
          </p:cNvPr>
          <p:cNvSpPr txBox="1"/>
          <p:nvPr/>
        </p:nvSpPr>
        <p:spPr>
          <a:xfrm>
            <a:off x="62660" y="2709382"/>
            <a:ext cx="145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17429B-6AC9-4379-89F7-8833148C8304}"/>
              </a:ext>
            </a:extLst>
          </p:cNvPr>
          <p:cNvSpPr txBox="1"/>
          <p:nvPr/>
        </p:nvSpPr>
        <p:spPr>
          <a:xfrm>
            <a:off x="0" y="4405785"/>
            <a:ext cx="1456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 балл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833CBE-4BCE-4229-BA1E-A3707767A6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605" y="2810572"/>
            <a:ext cx="2662988" cy="181520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E73114C-14A8-422D-A1D2-585777436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03" y="4050477"/>
            <a:ext cx="2251241" cy="149878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F3BD1A-3CB2-4F94-A518-64B2839B3D2C}"/>
              </a:ext>
            </a:extLst>
          </p:cNvPr>
          <p:cNvSpPr txBox="1"/>
          <p:nvPr/>
        </p:nvSpPr>
        <p:spPr>
          <a:xfrm>
            <a:off x="62660" y="6135819"/>
            <a:ext cx="211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Итого – максимум 15 баллов</a:t>
            </a:r>
          </a:p>
        </p:txBody>
      </p:sp>
    </p:spTree>
    <p:extLst>
      <p:ext uri="{BB962C8B-B14F-4D97-AF65-F5344CB8AC3E}">
        <p14:creationId xmlns:p14="http://schemas.microsoft.com/office/powerpoint/2010/main" val="433964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80E5B-7809-4651-AD05-85B1BAA12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18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906FAC-3ECA-45AC-A6B0-FBF33A6B82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92" y="1583348"/>
            <a:ext cx="329613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На каком рисунке показана возрастно-половая структура населения Кувейта?</a:t>
            </a:r>
            <a:endParaRPr lang="ru-RU"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EF1675D-95C3-4A16-88ED-F7CC8CD2CF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50" t="17436" r="25641" b="12478"/>
          <a:stretch/>
        </p:blipFill>
        <p:spPr>
          <a:xfrm>
            <a:off x="3343275" y="468191"/>
            <a:ext cx="7422589" cy="6299932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614CC224-943E-450D-8849-8A052300BD88}"/>
              </a:ext>
            </a:extLst>
          </p:cNvPr>
          <p:cNvCxnSpPr>
            <a:cxnSpLocks/>
          </p:cNvCxnSpPr>
          <p:nvPr/>
        </p:nvCxnSpPr>
        <p:spPr>
          <a:xfrm>
            <a:off x="7221415" y="3587262"/>
            <a:ext cx="1953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75883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182AB-12AC-4D75-892B-3B7A0F91A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19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4C79459-9570-4F96-B44C-6A035BA058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569" y="1536456"/>
            <a:ext cx="3296139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каком ряду перечислены страны с левосторонним автомобильным движением?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Австралия, Кения, Индия.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Алжир, Ливия, Марокко.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Исландия, Норвегия, Швеция.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Канада, Мексика, США.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258935-5B57-4D40-8B37-6A6FDD245F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225" y="658445"/>
            <a:ext cx="8232206" cy="509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103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3BDB1-C58C-4341-B9FF-D0B9D041F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Тест 20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25D6362-AE20-47CF-AA30-A3F41EE5B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123" y="1567717"/>
            <a:ext cx="3225800" cy="4351338"/>
          </a:xfrm>
        </p:spPr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Через какой пролив проходит около трети грузов, перевозимых морским транспортом?</a:t>
            </a:r>
            <a:endParaRPr lang="ru-RU" sz="1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А. Баб-эль-Мандебский.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Б. Гибралтарский.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В. Малаккский.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Г. Ормузский</a:t>
            </a:r>
          </a:p>
          <a:p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8A61F5-1065-4634-8139-D0BE61BBFEBF}"/>
              </a:ext>
            </a:extLst>
          </p:cNvPr>
          <p:cNvSpPr txBox="1"/>
          <p:nvPr/>
        </p:nvSpPr>
        <p:spPr>
          <a:xfrm>
            <a:off x="4908062" y="601785"/>
            <a:ext cx="6635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Малаккский пролив — один из наиболее важных стратегических проливов мира. Он поддерживает большую часть морской торговли между Европой и Азиатско- Тихоокеанским регионом, на долю которого приходится 50000 судов в год. Около 30% мировой торговли и 80%  Японии, Южной Кореи и Тайваня.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9F1BCB-183E-4408-AECA-F8C92D0F07E4}"/>
              </a:ext>
            </a:extLst>
          </p:cNvPr>
          <p:cNvSpPr txBox="1"/>
          <p:nvPr/>
        </p:nvSpPr>
        <p:spPr>
          <a:xfrm>
            <a:off x="4908062" y="2571261"/>
            <a:ext cx="636758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Ормузский пролив соединяет Персидский с Оманским заливом,  и далее с Аравийским морем и Индийским океаном. Это один из основных торговых маршрутов в мире, особенно для транспортировки нефти из Персидского залива. Пятая часть мировых поставок нефти проходит по этой магистрали.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94AFE79-305C-42F4-8838-0375B3A89BEA}"/>
              </a:ext>
            </a:extLst>
          </p:cNvPr>
          <p:cNvSpPr txBox="1"/>
          <p:nvPr/>
        </p:nvSpPr>
        <p:spPr>
          <a:xfrm>
            <a:off x="6323798" y="6026853"/>
            <a:ext cx="5611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/>
              <a:t>За каждый правильные ответ по тесту – 1 балл</a:t>
            </a:r>
          </a:p>
          <a:p>
            <a:pPr algn="r"/>
            <a:r>
              <a:rPr lang="ru-RU" b="1" dirty="0"/>
              <a:t>Итого – максимум 20 баллов</a:t>
            </a:r>
          </a:p>
        </p:txBody>
      </p:sp>
    </p:spTree>
    <p:extLst>
      <p:ext uri="{BB962C8B-B14F-4D97-AF65-F5344CB8AC3E}">
        <p14:creationId xmlns:p14="http://schemas.microsoft.com/office/powerpoint/2010/main" val="3075695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8A92B-9B95-4A85-B78F-5D91102C9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1 (10-11 классы)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0F4BF8-8B1F-4F65-801C-FAA536E51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308" y="1372333"/>
            <a:ext cx="8815755" cy="1105144"/>
          </a:xfrm>
        </p:spPr>
        <p:txBody>
          <a:bodyPr/>
          <a:lstStyle/>
          <a:p>
            <a:pPr algn="just"/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таблице 1 приведены координаты конечных пунктов трёх трансграничных инженерных сооружений одного типа, построенных в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XXI</a:t>
            </a: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веке. Что это за сооружения? Для каждого сооружения подберите координаты начального пункта из предложенного списка, заполните пустые ячейки таблицы.</a:t>
            </a:r>
            <a:endParaRPr lang="ru-RU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A806BC9C-3792-4E09-AE9A-B90A36057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2732566"/>
              </p:ext>
            </p:extLst>
          </p:nvPr>
        </p:nvGraphicFramePr>
        <p:xfrm>
          <a:off x="500185" y="2477477"/>
          <a:ext cx="8354646" cy="101092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970216">
                  <a:extLst>
                    <a:ext uri="{9D8B030D-6E8A-4147-A177-3AD203B41FA5}">
                      <a16:colId xmlns:a16="http://schemas.microsoft.com/office/drawing/2014/main" val="1205833749"/>
                    </a:ext>
                  </a:extLst>
                </a:gridCol>
                <a:gridCol w="3376246">
                  <a:extLst>
                    <a:ext uri="{9D8B030D-6E8A-4147-A177-3AD203B41FA5}">
                      <a16:colId xmlns:a16="http://schemas.microsoft.com/office/drawing/2014/main" val="519562990"/>
                    </a:ext>
                  </a:extLst>
                </a:gridCol>
                <a:gridCol w="1008184">
                  <a:extLst>
                    <a:ext uri="{9D8B030D-6E8A-4147-A177-3AD203B41FA5}">
                      <a16:colId xmlns:a16="http://schemas.microsoft.com/office/drawing/2014/main" val="1006171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Тип инженерных сооружений (название):</a:t>
                      </a:r>
                      <a:endParaRPr lang="ru-RU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Газопроводы (магистральные газопроводы, трубопроводы)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="0" dirty="0"/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59117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А) 60°28′ с. ш., 112°28′ в. д.;                          Б) 38°57′ с. ш., 64°08′ в. д.;                         В) 17°47′ ю. ш., 63°12′ з. д.</a:t>
                      </a:r>
                      <a:endParaRPr lang="ru-RU" sz="1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4115569"/>
                  </a:ext>
                </a:extLst>
              </a:tr>
            </a:tbl>
          </a:graphicData>
        </a:graphic>
      </p:graphicFrame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D63CB162-3078-430A-A5ED-72A01933BD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076222"/>
              </p:ext>
            </p:extLst>
          </p:nvPr>
        </p:nvGraphicFramePr>
        <p:xfrm>
          <a:off x="500184" y="3712959"/>
          <a:ext cx="8354646" cy="230394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84882">
                  <a:extLst>
                    <a:ext uri="{9D8B030D-6E8A-4147-A177-3AD203B41FA5}">
                      <a16:colId xmlns:a16="http://schemas.microsoft.com/office/drawing/2014/main" val="2442385053"/>
                    </a:ext>
                  </a:extLst>
                </a:gridCol>
                <a:gridCol w="2490504">
                  <a:extLst>
                    <a:ext uri="{9D8B030D-6E8A-4147-A177-3AD203B41FA5}">
                      <a16:colId xmlns:a16="http://schemas.microsoft.com/office/drawing/2014/main" val="3074335608"/>
                    </a:ext>
                  </a:extLst>
                </a:gridCol>
                <a:gridCol w="2086708">
                  <a:extLst>
                    <a:ext uri="{9D8B030D-6E8A-4147-A177-3AD203B41FA5}">
                      <a16:colId xmlns:a16="http://schemas.microsoft.com/office/drawing/2014/main" val="2260483446"/>
                    </a:ext>
                  </a:extLst>
                </a:gridCol>
                <a:gridCol w="992552">
                  <a:extLst>
                    <a:ext uri="{9D8B030D-6E8A-4147-A177-3AD203B41FA5}">
                      <a16:colId xmlns:a16="http://schemas.microsoft.com/office/drawing/2014/main" val="25509229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Географические координаты начального пункта</a:t>
                      </a:r>
                      <a:b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(буква, </a:t>
                      </a:r>
                      <a:r>
                        <a:rPr lang="ru-RU" sz="12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см.список</a:t>
                      </a: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Географические координаты конечного пункта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2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Страны, на территории которых расположено сооружение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147409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Б</a:t>
                      </a:r>
                    </a:p>
                    <a:p>
                      <a:pPr algn="ctr"/>
                      <a:r>
                        <a:rPr lang="ru-RU" sz="1100" b="0" kern="1200" dirty="0" err="1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Ромазак</a:t>
                      </a:r>
                      <a:r>
                        <a:rPr lang="ru-RU" sz="1100" b="0" kern="1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(Лебапский велаят)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44°11′ с. ш.  80°28′ в. д.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Хоргос (</a:t>
                      </a:r>
                      <a:r>
                        <a:rPr lang="ru-RU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Синьцзян-Уйгурский автономный район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Туркменистан, Узбекистан, Казахстан, Китай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2 балла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689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Санта-Круз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29°55′</a:t>
                      </a: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ю. ш.  51°11′ з. д.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Порту-Алегри (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Риу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-Гранде-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ду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1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Сул</a:t>
                      </a: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Боливия, Бразилия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балла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307580"/>
                  </a:ext>
                </a:extLst>
              </a:tr>
              <a:tr h="490320"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50°15′ с. ш.  127°29′ в. д.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Россия, Китай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 балла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528803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ADBB9B4-77EF-498A-B54E-7A4A4A497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63" y="2463045"/>
            <a:ext cx="3102707" cy="225777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3210C04-D64D-4F36-BEE3-688CC48368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800" y="3712959"/>
            <a:ext cx="1513968" cy="102949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5B3CFD-FBE7-4B15-AA0B-3F8D0FA64585}"/>
              </a:ext>
            </a:extLst>
          </p:cNvPr>
          <p:cNvSpPr txBox="1"/>
          <p:nvPr/>
        </p:nvSpPr>
        <p:spPr>
          <a:xfrm>
            <a:off x="8903675" y="4675785"/>
            <a:ext cx="317109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Газопровод «Боливия – Бразилия» (GASBOL) – это самый длинный газопровод Южной Америки, его протяженность составляет 3150 км.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D0B63FB-5645-4774-915A-D4AFF8394E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2063" y="55189"/>
            <a:ext cx="2498970" cy="138437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796F3DA-BC6A-4A8D-94E9-A3AA86AB5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822" y="1155750"/>
            <a:ext cx="1661870" cy="11051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B5A6E7-7EAD-4B0A-8502-7F89ADA1B019}"/>
              </a:ext>
            </a:extLst>
          </p:cNvPr>
          <p:cNvSpPr txBox="1"/>
          <p:nvPr/>
        </p:nvSpPr>
        <p:spPr>
          <a:xfrm>
            <a:off x="8904655" y="1404847"/>
            <a:ext cx="151911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Газопровод «Туркмения — Китай» — магистральный газопровод, проходящий по территории Туркмении, Узбекистана, Казахстана (всего более 1900 км) и Китая (4500 км).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CBC365A-0FD2-4AA5-86EE-23F6973742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42"/>
          <a:stretch/>
        </p:blipFill>
        <p:spPr>
          <a:xfrm>
            <a:off x="11392878" y="361231"/>
            <a:ext cx="681892" cy="61716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1FBF79B-37D8-4C25-AE07-E14961AEA6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4215" y="5051334"/>
            <a:ext cx="1751477" cy="17514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B2F5326-DC8B-4909-8695-7F7D019B986D}"/>
              </a:ext>
            </a:extLst>
          </p:cNvPr>
          <p:cNvSpPr txBox="1"/>
          <p:nvPr/>
        </p:nvSpPr>
        <p:spPr>
          <a:xfrm>
            <a:off x="8903675" y="5546277"/>
            <a:ext cx="17514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dirty="0"/>
              <a:t>«Сила Сибири», протяженность — около 3000 км.</a:t>
            </a:r>
          </a:p>
          <a:p>
            <a:r>
              <a:rPr lang="ru-RU" sz="900" dirty="0"/>
              <a:t>2 декабря 2019 г. был запущен в работу. Начались первые в истории трубопроводные поставки российского газа в Китай.</a:t>
            </a:r>
          </a:p>
        </p:txBody>
      </p:sp>
    </p:spTree>
    <p:extLst>
      <p:ext uri="{BB962C8B-B14F-4D97-AF65-F5344CB8AC3E}">
        <p14:creationId xmlns:p14="http://schemas.microsoft.com/office/powerpoint/2010/main" val="2822441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000D19A3-778A-465F-82BA-161A93D6F4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8385457"/>
              </p:ext>
            </p:extLst>
          </p:nvPr>
        </p:nvGraphicFramePr>
        <p:xfrm>
          <a:off x="257908" y="236333"/>
          <a:ext cx="8401540" cy="5697524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4039513">
                  <a:extLst>
                    <a:ext uri="{9D8B030D-6E8A-4147-A177-3AD203B41FA5}">
                      <a16:colId xmlns:a16="http://schemas.microsoft.com/office/drawing/2014/main" val="2046116401"/>
                    </a:ext>
                  </a:extLst>
                </a:gridCol>
                <a:gridCol w="3362389">
                  <a:extLst>
                    <a:ext uri="{9D8B030D-6E8A-4147-A177-3AD203B41FA5}">
                      <a16:colId xmlns:a16="http://schemas.microsoft.com/office/drawing/2014/main" val="910018780"/>
                    </a:ext>
                  </a:extLst>
                </a:gridCol>
                <a:gridCol w="999638">
                  <a:extLst>
                    <a:ext uri="{9D8B030D-6E8A-4147-A177-3AD203B41FA5}">
                      <a16:colId xmlns:a16="http://schemas.microsoft.com/office/drawing/2014/main" val="4240444333"/>
                    </a:ext>
                  </a:extLst>
                </a:gridCol>
              </a:tblGrid>
              <a:tr h="94969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Какое из этих сооружений было введено в эксплуатацию позже остальных? Напишите соответствующую букву из таблицы. В каком году это произошло? Как называется это сооружение?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dirty="0"/>
                        <a:t>Буква «А»</a:t>
                      </a:r>
                    </a:p>
                    <a:p>
                      <a:r>
                        <a:rPr lang="ru-RU" sz="1400" b="0" i="1" dirty="0"/>
                        <a:t>Эксплуатация началась в 2019 г.</a:t>
                      </a:r>
                    </a:p>
                    <a:p>
                      <a:r>
                        <a:rPr lang="ru-RU" sz="1400" b="0" i="1" dirty="0"/>
                        <a:t>«Сила Сибири»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3 балла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73138"/>
                  </a:ext>
                </a:extLst>
              </a:tr>
              <a:tr h="735247">
                <a:tc gridSpan="3"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Составьте краткую характеристику начального и конечного пунктов этого самого молодого инженерного сооружения. Укажите соответствующие этим пунктам названия территорий (объектов), населённых пунктов, единиц административно-территориального деления, специализации территории.</a:t>
                      </a:r>
                      <a:endParaRPr lang="ru-RU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148419"/>
                  </a:ext>
                </a:extLst>
              </a:tr>
              <a:tr h="274849">
                <a:tc>
                  <a:txBody>
                    <a:bodyPr/>
                    <a:lstStyle/>
                    <a:p>
                      <a:pPr algn="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Начальный пункт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9855813"/>
                  </a:ext>
                </a:extLst>
              </a:tr>
              <a:tr h="735247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 территории (объекта):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Чаяндинское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</a:t>
                      </a:r>
                      <a:r>
                        <a:rPr lang="ru-RU" sz="1400" b="0" i="1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Чаяндинское</a:t>
                      </a:r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нефтегазоконденсатное месторождение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балл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6794887"/>
                  </a:ext>
                </a:extLst>
              </a:tr>
              <a:tr h="52080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 единицы административно-территориального деления: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Республика Якутия / Саха / Ленский район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 балла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856042"/>
                  </a:ext>
                </a:extLst>
              </a:tr>
              <a:tr h="52080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Экономическая специализация территории, связанная с сооружением: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Нефте- и газодобыча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балл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1037900"/>
                  </a:ext>
                </a:extLst>
              </a:tr>
              <a:tr h="279910">
                <a:tc>
                  <a:txBody>
                    <a:bodyPr/>
                    <a:lstStyle/>
                    <a:p>
                      <a:pPr algn="r"/>
                      <a:r>
                        <a:rPr lang="ru-RU" sz="1400" b="1" dirty="0"/>
                        <a:t>Конечный пункт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132974"/>
                  </a:ext>
                </a:extLst>
              </a:tr>
              <a:tr h="372729">
                <a:tc>
                  <a:txBody>
                    <a:bodyPr/>
                    <a:lstStyle/>
                    <a:p>
                      <a:r>
                        <a:rPr lang="ru-RU" sz="1400" b="0" dirty="0"/>
                        <a:t>Город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/>
                        <a:t>Хэйхэ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балл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4152737"/>
                  </a:ext>
                </a:extLst>
              </a:tr>
              <a:tr h="5137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Название единицы административно-территориального деления: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Хэйлунцзян</a:t>
                      </a:r>
                      <a:endParaRPr lang="ru-RU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0,5 балла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760997"/>
                  </a:ext>
                </a:extLst>
              </a:tr>
              <a:tr h="73524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Экономическая специализация территории, связанная с сооружением: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i="1" dirty="0"/>
                        <a:t>Химическая промышленность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балл</a:t>
                      </a:r>
                      <a:endParaRPr lang="ru-RU" sz="1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460803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427A2B7-2EAC-4BB5-A3AE-503950B27DD0}"/>
              </a:ext>
            </a:extLst>
          </p:cNvPr>
          <p:cNvSpPr txBox="1"/>
          <p:nvPr/>
        </p:nvSpPr>
        <p:spPr>
          <a:xfrm>
            <a:off x="62660" y="6135819"/>
            <a:ext cx="211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Итого – максимум 15 баллов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283E92D-6F83-44B3-909D-61952D8E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64" b="15753"/>
          <a:stretch/>
        </p:blipFill>
        <p:spPr>
          <a:xfrm>
            <a:off x="8487509" y="517733"/>
            <a:ext cx="3626338" cy="216294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058570-7BC2-4571-BEAC-2D81E84D57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326" r="53718"/>
          <a:stretch/>
        </p:blipFill>
        <p:spPr>
          <a:xfrm>
            <a:off x="8487508" y="2696083"/>
            <a:ext cx="3630627" cy="57074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89F9807-C44F-4D15-B97F-53B1667EE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8256" y="3266831"/>
            <a:ext cx="3375591" cy="219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202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9E049C-D545-4080-A07D-F38FE9B7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2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E0F49C-E36D-41F1-8E45-150985CF4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1" y="0"/>
            <a:ext cx="8581292" cy="2032000"/>
          </a:xfrm>
        </p:spPr>
        <p:txBody>
          <a:bodyPr/>
          <a:lstStyle/>
          <a:p>
            <a:pPr algn="just">
              <a:lnSpc>
                <a:spcPct val="107000"/>
              </a:lnSpc>
              <a:spcBef>
                <a:spcPts val="0"/>
              </a:spcBef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Земельные ресурсы каждой страны можно разделить на продуктивные (пахотные земли, пастбища, луга, леса), малопродуктивные и непродуктивные (болота, ледники, пустыни, территории с искусственным покрытием и другие).</a:t>
            </a:r>
          </a:p>
          <a:p>
            <a:pPr algn="just">
              <a:spcBef>
                <a:spcPts val="0"/>
              </a:spcBef>
            </a:pPr>
            <a:r>
              <a:rPr lang="ru-RU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Расставьте страны из списка в ячейки таблицы по соотношению территориальных ресурсов и принадлежности к природным зонам. В ячейках, для которых не подходит ни одно соответствие, поставьте прочерк.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4F6C5B4C-EB2E-4EFC-B76E-5D45D14413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878457"/>
              </p:ext>
            </p:extLst>
          </p:nvPr>
        </p:nvGraphicFramePr>
        <p:xfrm>
          <a:off x="3782646" y="2024551"/>
          <a:ext cx="8127999" cy="94488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334338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86528873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53238297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Бангладеш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Великобритания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Габон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Германия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Грузия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Израиль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Мьянма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Норвегия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Пакистан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Парагвай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Россия</a:t>
                      </a:r>
                    </a:p>
                    <a:p>
                      <a:pPr algn="ctr"/>
                      <a:r>
                        <a:rPr lang="ru-RU" sz="14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Турция</a:t>
                      </a:r>
                      <a:endParaRPr lang="ru-RU" sz="1400" b="1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501253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6D72DDD-7AA7-423E-9CB7-2C6DE77FADD5}"/>
              </a:ext>
            </a:extLst>
          </p:cNvPr>
          <p:cNvSpPr txBox="1"/>
          <p:nvPr/>
        </p:nvSpPr>
        <p:spPr>
          <a:xfrm>
            <a:off x="156307" y="1617519"/>
            <a:ext cx="3360616" cy="1586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600"/>
              </a:spcAft>
            </a:pPr>
            <a:r>
              <a:rPr lang="ru-RU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преобладание определенной категории земель означает, что её доля превышает долю каждой из других категорий земель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одна ячейка – одна страна.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ru-RU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страны не повторяются.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ru-RU" sz="105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две страны внесены таблицу для примера.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8" name="Таблица 8">
            <a:extLst>
              <a:ext uri="{FF2B5EF4-FFF2-40B4-BE49-F238E27FC236}">
                <a16:creationId xmlns:a16="http://schemas.microsoft.com/office/drawing/2014/main" id="{5BED28F9-4A21-4D05-AA7A-96F852BC13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671144"/>
              </p:ext>
            </p:extLst>
          </p:nvPr>
        </p:nvGraphicFramePr>
        <p:xfrm>
          <a:off x="699477" y="3191604"/>
          <a:ext cx="11203353" cy="3278645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504092">
                  <a:extLst>
                    <a:ext uri="{9D8B030D-6E8A-4147-A177-3AD203B41FA5}">
                      <a16:colId xmlns:a16="http://schemas.microsoft.com/office/drawing/2014/main" val="3179386462"/>
                    </a:ext>
                  </a:extLst>
                </a:gridCol>
                <a:gridCol w="2579077">
                  <a:extLst>
                    <a:ext uri="{9D8B030D-6E8A-4147-A177-3AD203B41FA5}">
                      <a16:colId xmlns:a16="http://schemas.microsoft.com/office/drawing/2014/main" val="2923064328"/>
                    </a:ext>
                  </a:extLst>
                </a:gridCol>
                <a:gridCol w="2030046">
                  <a:extLst>
                    <a:ext uri="{9D8B030D-6E8A-4147-A177-3AD203B41FA5}">
                      <a16:colId xmlns:a16="http://schemas.microsoft.com/office/drawing/2014/main" val="3721820310"/>
                    </a:ext>
                  </a:extLst>
                </a:gridCol>
                <a:gridCol w="2030046">
                  <a:extLst>
                    <a:ext uri="{9D8B030D-6E8A-4147-A177-3AD203B41FA5}">
                      <a16:colId xmlns:a16="http://schemas.microsoft.com/office/drawing/2014/main" val="1009750723"/>
                    </a:ext>
                  </a:extLst>
                </a:gridCol>
                <a:gridCol w="2030046">
                  <a:extLst>
                    <a:ext uri="{9D8B030D-6E8A-4147-A177-3AD203B41FA5}">
                      <a16:colId xmlns:a16="http://schemas.microsoft.com/office/drawing/2014/main" val="329998791"/>
                    </a:ext>
                  </a:extLst>
                </a:gridCol>
                <a:gridCol w="2030046">
                  <a:extLst>
                    <a:ext uri="{9D8B030D-6E8A-4147-A177-3AD203B41FA5}">
                      <a16:colId xmlns:a16="http://schemas.microsoft.com/office/drawing/2014/main" val="3011941956"/>
                    </a:ext>
                  </a:extLst>
                </a:gridCol>
              </a:tblGrid>
              <a:tr h="434232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Страны с преобладанием земель</a:t>
                      </a:r>
                    </a:p>
                  </a:txBody>
                  <a:tcPr anchor="ctr"/>
                </a:tc>
                <a:tc rowSpan="2"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Природные зоны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8599383"/>
                  </a:ext>
                </a:extLst>
              </a:tr>
              <a:tr h="792463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Тайга,</a:t>
                      </a:r>
                      <a:b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смешанные и широколиственные леса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Субтропические леса и пустыни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Тропические и </a:t>
                      </a:r>
                      <a:r>
                        <a:rPr lang="ru-RU" sz="1400" dirty="0" err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субэкваториаль-ные</a:t>
                      </a: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леса, саванны, пустыни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Влажные экваториальные леса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99755258"/>
                  </a:ext>
                </a:extLst>
              </a:tr>
              <a:tr h="434232">
                <a:tc rowSpan="3">
                  <a:txBody>
                    <a:bodyPr/>
                    <a:lstStyle/>
                    <a:p>
                      <a:r>
                        <a:rPr lang="ru-RU" dirty="0"/>
                        <a:t>продуктивных</a:t>
                      </a: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обрабатываемых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Германия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Турция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Бангладеш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303068"/>
                  </a:ext>
                </a:extLst>
              </a:tr>
              <a:tr h="56257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кормовых угодий (пастбищ)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Великобритания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Греция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Парагвай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254147"/>
                  </a:ext>
                </a:extLst>
              </a:tr>
              <a:tr h="43423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лесов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Грузия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Мьянма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Габон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1880605"/>
                  </a:ext>
                </a:extLst>
              </a:tr>
              <a:tr h="434232">
                <a:tc gridSpan="2">
                  <a:txBody>
                    <a:bodyPr/>
                    <a:lstStyle/>
                    <a:p>
                      <a:r>
                        <a:rPr lang="ru-RU" dirty="0"/>
                        <a:t>непродуктивных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Норвегия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Times New Roman" panose="02020603050405020304" pitchFamily="18" charset="0"/>
                        </a:rPr>
                        <a:t>Израиль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Пакистан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chemeClr val="bg2">
                              <a:lumMod val="50000"/>
                            </a:schemeClr>
                          </a:solidFill>
                        </a:rPr>
                        <a:t>Шри-Ланка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3063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E23DC56-F09D-4B25-8C38-77BB28694F6A}"/>
              </a:ext>
            </a:extLst>
          </p:cNvPr>
          <p:cNvSpPr txBox="1"/>
          <p:nvPr/>
        </p:nvSpPr>
        <p:spPr>
          <a:xfrm>
            <a:off x="1109785" y="6492875"/>
            <a:ext cx="10800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По 1 баллу за каждую верно поставленную в ячейку страну, и по 0,5 балла за правильно поставленный прочерки. Всего 13 баллов </a:t>
            </a:r>
          </a:p>
        </p:txBody>
      </p:sp>
    </p:spTree>
    <p:extLst>
      <p:ext uri="{BB962C8B-B14F-4D97-AF65-F5344CB8AC3E}">
        <p14:creationId xmlns:p14="http://schemas.microsoft.com/office/powerpoint/2010/main" val="35744620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B7150074-C100-4F4D-A09A-1DC1CBFAD4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680682"/>
              </p:ext>
            </p:extLst>
          </p:nvPr>
        </p:nvGraphicFramePr>
        <p:xfrm>
          <a:off x="398585" y="469573"/>
          <a:ext cx="8127999" cy="359664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2540000">
                  <a:extLst>
                    <a:ext uri="{9D8B030D-6E8A-4147-A177-3AD203B41FA5}">
                      <a16:colId xmlns:a16="http://schemas.microsoft.com/office/drawing/2014/main" val="1093283383"/>
                    </a:ext>
                  </a:extLst>
                </a:gridCol>
                <a:gridCol w="4454769">
                  <a:extLst>
                    <a:ext uri="{9D8B030D-6E8A-4147-A177-3AD203B41FA5}">
                      <a16:colId xmlns:a16="http://schemas.microsoft.com/office/drawing/2014/main" val="2422741241"/>
                    </a:ext>
                  </a:extLst>
                </a:gridCol>
                <a:gridCol w="1133230">
                  <a:extLst>
                    <a:ext uri="{9D8B030D-6E8A-4147-A177-3AD203B41FA5}">
                      <a16:colId xmlns:a16="http://schemas.microsoft.com/office/drawing/2014/main" val="2503672796"/>
                    </a:ext>
                  </a:extLst>
                </a:gridCol>
              </a:tblGrid>
              <a:tr h="413565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Есть ли страны, для которых возможно сочетание структуры земельных ресурсов и природных зон, соответствующее ячейкам, в которые вы поставили прочерк?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/>
                        <a:t>Нет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3605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Если такие страны есть, перечислите их, а если нет, объясните причины.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1400" b="0" i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зоне влажных экваториальных лесов преобладает лесная растительность. При её сведении образуются малопродуктивные для сельского хозяйства земли. Экваториальные леса отличаются постоянной и быстрой циркуляцией биогенных элементов и веществ внутри биоценоза (принимается любое указание на высокую интенсивность биологического круговорота). При исчезновении таких лесов все биогенные вещества быстро вымываются. </a:t>
                      </a:r>
                      <a:endParaRPr lang="ru-RU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b="0" dirty="0"/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152382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8CA4BD5-2E73-4096-B4E4-553453B4CB45}"/>
              </a:ext>
            </a:extLst>
          </p:cNvPr>
          <p:cNvSpPr txBox="1"/>
          <p:nvPr/>
        </p:nvSpPr>
        <p:spPr>
          <a:xfrm>
            <a:off x="62660" y="6135819"/>
            <a:ext cx="2116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Итого – максимум 15 баллов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03F7139-4B43-48B7-9B4A-6559FB600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52" y="469572"/>
            <a:ext cx="3277833" cy="18437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660F03-4532-4176-941F-529B1C882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52" y="2363889"/>
            <a:ext cx="3277833" cy="21771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69CA2D-4A15-4A30-88AF-5B0F9D7DB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99" y="4260690"/>
            <a:ext cx="3350571" cy="251541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CEA9B2-0EED-4005-8999-4039DD193F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752" y="4599417"/>
            <a:ext cx="3277833" cy="21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10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6B34BA-ABDB-4B93-ACB0-B915EE021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Задача 3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E4D5B4-E450-4E5F-A0B6-4946EF0FA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1537" y="245147"/>
            <a:ext cx="8675078" cy="1388269"/>
          </a:xfrm>
        </p:spPr>
        <p:txBody>
          <a:bodyPr>
            <a:normAutofit fontScale="92500"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Диаспора – этнокультурная группа людей, проживающих вследствие различных причин, за пределами исторического ареала расселения (или за пределами родной страны). Также диаспорой называют любую этнокультурную группу, пришедшую извне в страну современного проживания.</a:t>
            </a:r>
          </a:p>
          <a:p>
            <a:r>
              <a:rPr lang="ru-RU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Заполните пустые ячейки таблицы. Учтите, что диаспоры перечислены в порядке уменьшения совокупной численности проживающих за пределами страны представителей.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D4A7A40-3271-42EB-AB46-3E73A8AFFD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773617"/>
              </p:ext>
            </p:extLst>
          </p:nvPr>
        </p:nvGraphicFramePr>
        <p:xfrm>
          <a:off x="734646" y="1563727"/>
          <a:ext cx="11043139" cy="4604957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984739">
                  <a:extLst>
                    <a:ext uri="{9D8B030D-6E8A-4147-A177-3AD203B41FA5}">
                      <a16:colId xmlns:a16="http://schemas.microsoft.com/office/drawing/2014/main" val="454955677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126823877"/>
                    </a:ext>
                  </a:extLst>
                </a:gridCol>
                <a:gridCol w="3102707">
                  <a:extLst>
                    <a:ext uri="{9D8B030D-6E8A-4147-A177-3AD203B41FA5}">
                      <a16:colId xmlns:a16="http://schemas.microsoft.com/office/drawing/2014/main" val="3853479677"/>
                    </a:ext>
                  </a:extLst>
                </a:gridCol>
                <a:gridCol w="2532185">
                  <a:extLst>
                    <a:ext uri="{9D8B030D-6E8A-4147-A177-3AD203B41FA5}">
                      <a16:colId xmlns:a16="http://schemas.microsoft.com/office/drawing/2014/main" val="871836027"/>
                    </a:ext>
                  </a:extLst>
                </a:gridCol>
                <a:gridCol w="969108">
                  <a:extLst>
                    <a:ext uri="{9D8B030D-6E8A-4147-A177-3AD203B41FA5}">
                      <a16:colId xmlns:a16="http://schemas.microsoft.com/office/drawing/2014/main" val="30175635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Диаспора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Индекс </a:t>
                      </a:r>
                      <a:r>
                        <a:rPr lang="en-US" sz="1400" i="1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i</a:t>
                      </a:r>
                      <a:r>
                        <a:rPr lang="ru-RU" sz="140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, отражающий соотношение совокупной численности диаспоры к населению родной страны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Страна с самой большой численностью диаспоры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4055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Китайская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0,04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Сингапур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2095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Индийская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Непал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65645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Русская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0,21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Украина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55186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Польская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0,53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74521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Украинская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0,27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162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Армянская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2,71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Россия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5634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Еврейская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0,88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27603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Итальянская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0,12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Бразилия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185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Греческая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0,65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329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i="1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Цыганская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bg2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США</a:t>
                      </a:r>
                      <a:endParaRPr lang="ru-RU" sz="1400" dirty="0">
                        <a:solidFill>
                          <a:schemeClr val="bg2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 балл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1799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006281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4358</TotalTime>
  <Words>3972</Words>
  <Application>Microsoft Office PowerPoint</Application>
  <PresentationFormat>Широкоэкранный</PresentationFormat>
  <Paragraphs>505</Paragraphs>
  <Slides>42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Cambria Math</vt:lpstr>
      <vt:lpstr>Тема Office</vt:lpstr>
      <vt:lpstr>Разбор заданий регионального этапа</vt:lpstr>
      <vt:lpstr>Теоретические задания</vt:lpstr>
      <vt:lpstr>Задача 1 (9 классы)</vt:lpstr>
      <vt:lpstr>Презентация PowerPoint</vt:lpstr>
      <vt:lpstr>Задача 1 (10-11 классы)</vt:lpstr>
      <vt:lpstr>Презентация PowerPoint</vt:lpstr>
      <vt:lpstr>Задача 2</vt:lpstr>
      <vt:lpstr>Презентация PowerPoint</vt:lpstr>
      <vt:lpstr>Задача 3</vt:lpstr>
      <vt:lpstr>Презентация PowerPoint</vt:lpstr>
      <vt:lpstr>Задача 4</vt:lpstr>
      <vt:lpstr>Презентация PowerPoint</vt:lpstr>
      <vt:lpstr>Практические задания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Тестовые задания</vt:lpstr>
      <vt:lpstr>Тест 1</vt:lpstr>
      <vt:lpstr>Тест 2</vt:lpstr>
      <vt:lpstr>Тест 3</vt:lpstr>
      <vt:lpstr>Тест 4</vt:lpstr>
      <vt:lpstr>Тест 5</vt:lpstr>
      <vt:lpstr>Тест 6</vt:lpstr>
      <vt:lpstr>Тест 7</vt:lpstr>
      <vt:lpstr>Тест 8</vt:lpstr>
      <vt:lpstr>Тест 9</vt:lpstr>
      <vt:lpstr>Тест 10</vt:lpstr>
      <vt:lpstr>Тест 11</vt:lpstr>
      <vt:lpstr>Тест 12</vt:lpstr>
      <vt:lpstr>Тест 13</vt:lpstr>
      <vt:lpstr>Тест 14</vt:lpstr>
      <vt:lpstr>Тест 15</vt:lpstr>
      <vt:lpstr>Тест 16</vt:lpstr>
      <vt:lpstr>Тест 17</vt:lpstr>
      <vt:lpstr>Тест 18</vt:lpstr>
      <vt:lpstr>Тест 19</vt:lpstr>
      <vt:lpstr>Тест 20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Богачев</dc:creator>
  <cp:lastModifiedBy>Дмитрий Богачев</cp:lastModifiedBy>
  <cp:revision>75</cp:revision>
  <dcterms:created xsi:type="dcterms:W3CDTF">2021-02-01T16:47:37Z</dcterms:created>
  <dcterms:modified xsi:type="dcterms:W3CDTF">2021-02-10T22:56:25Z</dcterms:modified>
</cp:coreProperties>
</file>